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125"/>
  </p:notesMasterIdLst>
  <p:sldIdLst>
    <p:sldId id="259" r:id="rId4"/>
    <p:sldId id="260" r:id="rId5"/>
    <p:sldId id="262" r:id="rId6"/>
    <p:sldId id="339" r:id="rId7"/>
    <p:sldId id="264" r:id="rId8"/>
    <p:sldId id="261" r:id="rId9"/>
    <p:sldId id="536" r:id="rId10"/>
    <p:sldId id="556" r:id="rId11"/>
    <p:sldId id="541" r:id="rId12"/>
    <p:sldId id="557" r:id="rId13"/>
    <p:sldId id="542" r:id="rId14"/>
    <p:sldId id="555" r:id="rId15"/>
    <p:sldId id="558" r:id="rId16"/>
    <p:sldId id="543" r:id="rId17"/>
    <p:sldId id="545" r:id="rId18"/>
    <p:sldId id="544" r:id="rId19"/>
    <p:sldId id="546" r:id="rId20"/>
    <p:sldId id="548" r:id="rId21"/>
    <p:sldId id="549" r:id="rId22"/>
    <p:sldId id="550" r:id="rId23"/>
    <p:sldId id="551" r:id="rId24"/>
    <p:sldId id="552" r:id="rId25"/>
    <p:sldId id="553" r:id="rId26"/>
    <p:sldId id="559" r:id="rId27"/>
    <p:sldId id="554" r:id="rId28"/>
    <p:sldId id="563" r:id="rId29"/>
    <p:sldId id="562" r:id="rId30"/>
    <p:sldId id="561" r:id="rId31"/>
    <p:sldId id="564" r:id="rId32"/>
    <p:sldId id="568" r:id="rId33"/>
    <p:sldId id="560" r:id="rId34"/>
    <p:sldId id="567" r:id="rId35"/>
    <p:sldId id="566" r:id="rId36"/>
    <p:sldId id="571" r:id="rId37"/>
    <p:sldId id="570" r:id="rId38"/>
    <p:sldId id="569" r:id="rId39"/>
    <p:sldId id="565" r:id="rId40"/>
    <p:sldId id="547" r:id="rId41"/>
    <p:sldId id="572" r:id="rId42"/>
    <p:sldId id="573" r:id="rId43"/>
    <p:sldId id="574" r:id="rId44"/>
    <p:sldId id="575" r:id="rId45"/>
    <p:sldId id="576" r:id="rId46"/>
    <p:sldId id="577" r:id="rId47"/>
    <p:sldId id="578" r:id="rId48"/>
    <p:sldId id="580" r:id="rId49"/>
    <p:sldId id="579" r:id="rId50"/>
    <p:sldId id="581" r:id="rId51"/>
    <p:sldId id="582" r:id="rId52"/>
    <p:sldId id="584" r:id="rId53"/>
    <p:sldId id="585" r:id="rId54"/>
    <p:sldId id="583" r:id="rId55"/>
    <p:sldId id="586" r:id="rId56"/>
    <p:sldId id="588" r:id="rId57"/>
    <p:sldId id="587" r:id="rId58"/>
    <p:sldId id="592" r:id="rId59"/>
    <p:sldId id="589" r:id="rId60"/>
    <p:sldId id="590" r:id="rId61"/>
    <p:sldId id="591" r:id="rId62"/>
    <p:sldId id="595" r:id="rId63"/>
    <p:sldId id="594" r:id="rId64"/>
    <p:sldId id="593" r:id="rId65"/>
    <p:sldId id="599" r:id="rId66"/>
    <p:sldId id="598" r:id="rId67"/>
    <p:sldId id="597" r:id="rId68"/>
    <p:sldId id="603" r:id="rId69"/>
    <p:sldId id="596" r:id="rId70"/>
    <p:sldId id="602" r:id="rId71"/>
    <p:sldId id="601" r:id="rId72"/>
    <p:sldId id="600" r:id="rId73"/>
    <p:sldId id="608" r:id="rId74"/>
    <p:sldId id="607" r:id="rId75"/>
    <p:sldId id="606" r:id="rId76"/>
    <p:sldId id="605" r:id="rId77"/>
    <p:sldId id="604" r:id="rId78"/>
    <p:sldId id="612" r:id="rId79"/>
    <p:sldId id="613" r:id="rId80"/>
    <p:sldId id="611" r:id="rId81"/>
    <p:sldId id="610" r:id="rId82"/>
    <p:sldId id="609" r:id="rId83"/>
    <p:sldId id="625" r:id="rId84"/>
    <p:sldId id="624" r:id="rId85"/>
    <p:sldId id="623" r:id="rId86"/>
    <p:sldId id="622" r:id="rId87"/>
    <p:sldId id="621" r:id="rId88"/>
    <p:sldId id="620" r:id="rId89"/>
    <p:sldId id="619" r:id="rId90"/>
    <p:sldId id="618" r:id="rId91"/>
    <p:sldId id="617" r:id="rId92"/>
    <p:sldId id="616" r:id="rId93"/>
    <p:sldId id="615" r:id="rId94"/>
    <p:sldId id="614" r:id="rId95"/>
    <p:sldId id="633" r:id="rId96"/>
    <p:sldId id="632" r:id="rId97"/>
    <p:sldId id="631" r:id="rId98"/>
    <p:sldId id="630" r:id="rId99"/>
    <p:sldId id="635" r:id="rId100"/>
    <p:sldId id="634" r:id="rId101"/>
    <p:sldId id="628" r:id="rId102"/>
    <p:sldId id="629" r:id="rId103"/>
    <p:sldId id="627" r:id="rId104"/>
    <p:sldId id="641" r:id="rId105"/>
    <p:sldId id="640" r:id="rId106"/>
    <p:sldId id="639" r:id="rId107"/>
    <p:sldId id="638" r:id="rId108"/>
    <p:sldId id="637" r:id="rId109"/>
    <p:sldId id="636" r:id="rId110"/>
    <p:sldId id="643" r:id="rId111"/>
    <p:sldId id="646" r:id="rId112"/>
    <p:sldId id="642" r:id="rId113"/>
    <p:sldId id="645" r:id="rId114"/>
    <p:sldId id="644" r:id="rId115"/>
    <p:sldId id="650" r:id="rId116"/>
    <p:sldId id="649" r:id="rId117"/>
    <p:sldId id="648" r:id="rId118"/>
    <p:sldId id="647" r:id="rId119"/>
    <p:sldId id="269" r:id="rId120"/>
    <p:sldId id="539" r:id="rId121"/>
    <p:sldId id="537" r:id="rId122"/>
    <p:sldId id="538" r:id="rId123"/>
    <p:sldId id="343" r:id="rId124"/>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1B2E"/>
    <a:srgbClr val="0710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40" autoAdjust="0"/>
  </p:normalViewPr>
  <p:slideViewPr>
    <p:cSldViewPr>
      <p:cViewPr>
        <p:scale>
          <a:sx n="70" d="100"/>
          <a:sy n="70" d="100"/>
        </p:scale>
        <p:origin x="-1302" y="-102"/>
      </p:cViewPr>
      <p:guideLst>
        <p:guide orient="horz" pos="2160"/>
        <p:guide pos="2880"/>
      </p:guideLst>
    </p:cSldViewPr>
  </p:slideViewPr>
  <p:outlineViewPr>
    <p:cViewPr>
      <p:scale>
        <a:sx n="33" d="100"/>
        <a:sy n="33" d="100"/>
      </p:scale>
      <p:origin x="0" y="235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tableStyles" Target="tableStyle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customXml" Target="../customXml/item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A7124C-CF38-4EFA-A5C2-93F2989F1C56}" type="datetimeFigureOut">
              <a:rPr lang="es-ES" smtClean="0"/>
              <a:pPr/>
              <a:t>11/03/2025</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CFC31C-990F-475B-855E-0D8FF4C9F162}" type="slidenum">
              <a:rPr lang="es-ES" smtClean="0"/>
              <a:pPr/>
              <a:t>‹Nº›</a:t>
            </a:fld>
            <a:endParaRPr lang="es-E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4460D7D3-C1F1-494D-9EAD-51ADA2D5128C}" type="datetimeFigureOut">
              <a:rPr lang="es-ES" smtClean="0"/>
              <a:pPr/>
              <a:t>11/03/2025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B107906A-4EBD-485E-ACB6-7B85B7F7D1BA}" type="slidenum">
              <a:rPr lang="es-ES" smtClean="0"/>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4460D7D3-C1F1-494D-9EAD-51ADA2D5128C}" type="datetimeFigureOut">
              <a:rPr lang="es-ES" smtClean="0"/>
              <a:pPr/>
              <a:t>11/03/2025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B107906A-4EBD-485E-ACB6-7B85B7F7D1BA}"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4460D7D3-C1F1-494D-9EAD-51ADA2D5128C}" type="datetimeFigureOut">
              <a:rPr lang="es-ES" smtClean="0"/>
              <a:pPr/>
              <a:t>11/03/2025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B107906A-4EBD-485E-ACB6-7B85B7F7D1BA}"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4460D7D3-C1F1-494D-9EAD-51ADA2D5128C}" type="datetimeFigureOut">
              <a:rPr lang="es-ES" smtClean="0"/>
              <a:pPr/>
              <a:t>11/03/2025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B107906A-4EBD-485E-ACB6-7B85B7F7D1BA}" type="slidenum">
              <a:rPr lang="es-ES" smtClean="0"/>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4460D7D3-C1F1-494D-9EAD-51ADA2D5128C}" type="datetimeFigureOut">
              <a:rPr lang="es-ES" smtClean="0"/>
              <a:pPr/>
              <a:t>11/03/2025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B107906A-4EBD-485E-ACB6-7B85B7F7D1BA}" type="slidenum">
              <a:rPr lang="es-ES" smtClean="0"/>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4460D7D3-C1F1-494D-9EAD-51ADA2D5128C}" type="datetimeFigureOut">
              <a:rPr lang="es-ES" smtClean="0"/>
              <a:pPr/>
              <a:t>11/03/2025</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B107906A-4EBD-485E-ACB6-7B85B7F7D1BA}"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4460D7D3-C1F1-494D-9EAD-51ADA2D5128C}" type="datetimeFigureOut">
              <a:rPr lang="es-ES" smtClean="0"/>
              <a:pPr/>
              <a:t>11/03/2025</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B107906A-4EBD-485E-ACB6-7B85B7F7D1BA}"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4460D7D3-C1F1-494D-9EAD-51ADA2D5128C}" type="datetimeFigureOut">
              <a:rPr lang="es-ES" smtClean="0"/>
              <a:pPr/>
              <a:t>11/03/2025</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B107906A-4EBD-485E-ACB6-7B85B7F7D1BA}"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460D7D3-C1F1-494D-9EAD-51ADA2D5128C}" type="datetimeFigureOut">
              <a:rPr lang="es-ES" smtClean="0"/>
              <a:pPr/>
              <a:t>11/03/2025</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B107906A-4EBD-485E-ACB6-7B85B7F7D1BA}"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460D7D3-C1F1-494D-9EAD-51ADA2D5128C}" type="datetimeFigureOut">
              <a:rPr lang="es-ES" smtClean="0"/>
              <a:pPr/>
              <a:t>11/03/2025</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B107906A-4EBD-485E-ACB6-7B85B7F7D1BA}"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460D7D3-C1F1-494D-9EAD-51ADA2D5128C}" type="datetimeFigureOut">
              <a:rPr lang="es-ES" smtClean="0"/>
              <a:pPr/>
              <a:t>11/03/2025</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B107906A-4EBD-485E-ACB6-7B85B7F7D1BA}" type="slidenum">
              <a:rPr lang="es-ES" smtClean="0"/>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60D7D3-C1F1-494D-9EAD-51ADA2D5128C}" type="datetimeFigureOut">
              <a:rPr lang="es-ES" smtClean="0"/>
              <a:pPr/>
              <a:t>11/03/2025</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7906A-4EBD-485E-ACB6-7B85B7F7D1BA}"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pic>
        <p:nvPicPr>
          <p:cNvPr id="7" name="Picture 2"/>
          <p:cNvPicPr>
            <a:picLocks noChangeAspect="1" noChangeArrowheads="1"/>
          </p:cNvPicPr>
          <p:nvPr/>
        </p:nvPicPr>
        <p:blipFill>
          <a:blip r:embed="rId3"/>
          <a:srcRect/>
          <a:stretch>
            <a:fillRect/>
          </a:stretch>
        </p:blipFill>
        <p:spPr bwMode="auto">
          <a:xfrm>
            <a:off x="1500166" y="1914116"/>
            <a:ext cx="6787515" cy="4190508"/>
          </a:xfrm>
          <a:prstGeom prst="rect">
            <a:avLst/>
          </a:prstGeom>
          <a:solidFill>
            <a:schemeClr val="accent2">
              <a:lumMod val="60000"/>
              <a:lumOff val="40000"/>
            </a:schemeClr>
          </a:solidFill>
          <a:ln w="31750" cap="rnd">
            <a:solidFill>
              <a:schemeClr val="accent1">
                <a:lumMod val="40000"/>
                <a:lumOff val="60000"/>
              </a:schemeClr>
            </a:solidFill>
            <a:miter lim="800000"/>
            <a:headEnd/>
            <a:tailEnd/>
          </a:ln>
          <a:effectLst>
            <a:outerShdw blurRad="190500" dist="38100" dir="16200000" rotWithShape="0">
              <a:schemeClr val="bg1">
                <a:lumMod val="95000"/>
                <a:alpha val="40000"/>
              </a:schemeClr>
            </a:outerShdw>
          </a:effectLst>
          <a:scene3d>
            <a:camera prst="orthographicFront"/>
            <a:lightRig rig="balanced" dir="t"/>
          </a:scene3d>
          <a:sp3d extrusionH="76200">
            <a:bevelT w="25400"/>
            <a:bevelB/>
            <a:extrusionClr>
              <a:schemeClr val="bg2">
                <a:lumMod val="90000"/>
              </a:schemeClr>
            </a:extrusionClr>
          </a:sp3d>
        </p:spPr>
      </p:pic>
      <p:sp>
        <p:nvSpPr>
          <p:cNvPr id="8" name="7 CuadroTexto"/>
          <p:cNvSpPr txBox="1"/>
          <p:nvPr/>
        </p:nvSpPr>
        <p:spPr>
          <a:xfrm>
            <a:off x="2000232" y="100122"/>
            <a:ext cx="5429288" cy="646331"/>
          </a:xfrm>
          <a:prstGeom prst="rect">
            <a:avLst/>
          </a:prstGeom>
          <a:noFill/>
        </p:spPr>
        <p:txBody>
          <a:bodyPr wrap="square" rtlCol="0">
            <a:spAutoFit/>
          </a:bodyPr>
          <a:lstStyle/>
          <a:p>
            <a:pPr algn="ctr"/>
            <a:r>
              <a:rPr lang="es-ES" sz="3600" dirty="0">
                <a:solidFill>
                  <a:schemeClr val="accent1">
                    <a:lumMod val="60000"/>
                    <a:lumOff val="40000"/>
                  </a:schemeClr>
                </a:solidFill>
              </a:rPr>
              <a:t>BIENVENIDOS AL CURSO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Introducción </a:t>
            </a:r>
          </a:p>
          <a:p>
            <a:pPr algn="ctr"/>
            <a:endParaRPr lang="es-ES" sz="1200" b="1" dirty="0">
              <a:solidFill>
                <a:schemeClr val="bg1"/>
              </a:solidFill>
            </a:endParaRPr>
          </a:p>
        </p:txBody>
      </p:sp>
      <p:sp>
        <p:nvSpPr>
          <p:cNvPr id="10" name="9 CuadroTexto"/>
          <p:cNvSpPr txBox="1"/>
          <p:nvPr/>
        </p:nvSpPr>
        <p:spPr>
          <a:xfrm>
            <a:off x="1214414" y="1344584"/>
            <a:ext cx="7715304" cy="5355312"/>
          </a:xfrm>
          <a:prstGeom prst="rect">
            <a:avLst/>
          </a:prstGeom>
          <a:solidFill>
            <a:schemeClr val="accent1"/>
          </a:solidFill>
        </p:spPr>
        <p:txBody>
          <a:bodyPr wrap="square" rtlCol="0">
            <a:spAutoFit/>
          </a:bodyPr>
          <a:lstStyle/>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p:txBody>
      </p:sp>
      <p:pic>
        <p:nvPicPr>
          <p:cNvPr id="5122" name="Picture 2"/>
          <p:cNvPicPr>
            <a:picLocks noChangeAspect="1" noChangeArrowheads="1"/>
          </p:cNvPicPr>
          <p:nvPr/>
        </p:nvPicPr>
        <p:blipFill>
          <a:blip r:embed="rId3"/>
          <a:srcRect/>
          <a:stretch>
            <a:fillRect/>
          </a:stretch>
        </p:blipFill>
        <p:spPr bwMode="auto">
          <a:xfrm>
            <a:off x="1428727" y="1571612"/>
            <a:ext cx="7166333" cy="4786346"/>
          </a:xfrm>
          <a:prstGeom prst="rect">
            <a:avLst/>
          </a:prstGeom>
          <a:noFill/>
          <a:ln w="9525">
            <a:noFill/>
            <a:miter lim="800000"/>
            <a:headEnd/>
            <a:tailEnd/>
          </a:ln>
          <a:effec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46082" name="Picture 2"/>
          <p:cNvPicPr>
            <a:picLocks noChangeAspect="1" noChangeArrowheads="1"/>
          </p:cNvPicPr>
          <p:nvPr/>
        </p:nvPicPr>
        <p:blipFill>
          <a:blip r:embed="rId3"/>
          <a:srcRect/>
          <a:stretch>
            <a:fillRect/>
          </a:stretch>
        </p:blipFill>
        <p:spPr bwMode="auto">
          <a:xfrm>
            <a:off x="1340444" y="1459230"/>
            <a:ext cx="7359251" cy="5072098"/>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47106" name="Picture 2"/>
          <p:cNvPicPr>
            <a:picLocks noChangeAspect="1" noChangeArrowheads="1"/>
          </p:cNvPicPr>
          <p:nvPr/>
        </p:nvPicPr>
        <p:blipFill>
          <a:blip r:embed="rId3"/>
          <a:srcRect/>
          <a:stretch>
            <a:fillRect/>
          </a:stretch>
        </p:blipFill>
        <p:spPr bwMode="auto">
          <a:xfrm>
            <a:off x="1439177" y="1500174"/>
            <a:ext cx="7211889" cy="5072098"/>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48130" name="Picture 2"/>
          <p:cNvPicPr>
            <a:picLocks noChangeAspect="1" noChangeArrowheads="1"/>
          </p:cNvPicPr>
          <p:nvPr/>
        </p:nvPicPr>
        <p:blipFill>
          <a:blip r:embed="rId3"/>
          <a:srcRect/>
          <a:stretch>
            <a:fillRect/>
          </a:stretch>
        </p:blipFill>
        <p:spPr bwMode="auto">
          <a:xfrm>
            <a:off x="1415080" y="1483328"/>
            <a:ext cx="7353518" cy="5000660"/>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49154" name="Picture 2"/>
          <p:cNvPicPr>
            <a:picLocks noChangeAspect="1" noChangeArrowheads="1"/>
          </p:cNvPicPr>
          <p:nvPr/>
        </p:nvPicPr>
        <p:blipFill>
          <a:blip r:embed="rId3"/>
          <a:srcRect/>
          <a:stretch>
            <a:fillRect/>
          </a:stretch>
        </p:blipFill>
        <p:spPr bwMode="auto">
          <a:xfrm>
            <a:off x="1493770" y="1571612"/>
            <a:ext cx="6956984" cy="4929222"/>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50178" name="Picture 2"/>
          <p:cNvPicPr>
            <a:picLocks noChangeAspect="1" noChangeArrowheads="1"/>
          </p:cNvPicPr>
          <p:nvPr/>
        </p:nvPicPr>
        <p:blipFill>
          <a:blip r:embed="rId3"/>
          <a:srcRect/>
          <a:stretch>
            <a:fillRect/>
          </a:stretch>
        </p:blipFill>
        <p:spPr bwMode="auto">
          <a:xfrm>
            <a:off x="1357290" y="1500174"/>
            <a:ext cx="7215238" cy="5029625"/>
          </a:xfrm>
          <a:prstGeom prst="rect">
            <a:avLst/>
          </a:prstGeom>
          <a:noFill/>
          <a:ln w="9525">
            <a:noFill/>
            <a:miter lim="800000"/>
            <a:headEnd/>
            <a:tailEnd/>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51202" name="Picture 2"/>
          <p:cNvPicPr>
            <a:picLocks noChangeAspect="1" noChangeArrowheads="1"/>
          </p:cNvPicPr>
          <p:nvPr/>
        </p:nvPicPr>
        <p:blipFill>
          <a:blip r:embed="rId3"/>
          <a:srcRect/>
          <a:stretch>
            <a:fillRect/>
          </a:stretch>
        </p:blipFill>
        <p:spPr bwMode="auto">
          <a:xfrm>
            <a:off x="1469671" y="1571612"/>
            <a:ext cx="7244377" cy="5000660"/>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52226" name="Picture 2"/>
          <p:cNvPicPr>
            <a:picLocks noChangeAspect="1" noChangeArrowheads="1"/>
          </p:cNvPicPr>
          <p:nvPr/>
        </p:nvPicPr>
        <p:blipFill>
          <a:blip r:embed="rId3"/>
          <a:srcRect/>
          <a:stretch>
            <a:fillRect/>
          </a:stretch>
        </p:blipFill>
        <p:spPr bwMode="auto">
          <a:xfrm>
            <a:off x="1428728" y="1571612"/>
            <a:ext cx="6786610" cy="4985145"/>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53250" name="Picture 2"/>
          <p:cNvPicPr>
            <a:picLocks noChangeAspect="1" noChangeArrowheads="1"/>
          </p:cNvPicPr>
          <p:nvPr/>
        </p:nvPicPr>
        <p:blipFill>
          <a:blip r:embed="rId3"/>
          <a:srcRect/>
          <a:stretch>
            <a:fillRect/>
          </a:stretch>
        </p:blipFill>
        <p:spPr bwMode="auto">
          <a:xfrm>
            <a:off x="1480122" y="1517020"/>
            <a:ext cx="7143768" cy="5049462"/>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54274" name="Picture 2"/>
          <p:cNvPicPr>
            <a:picLocks noChangeAspect="1" noChangeArrowheads="1"/>
          </p:cNvPicPr>
          <p:nvPr/>
        </p:nvPicPr>
        <p:blipFill>
          <a:blip r:embed="rId3"/>
          <a:srcRect/>
          <a:stretch>
            <a:fillRect/>
          </a:stretch>
        </p:blipFill>
        <p:spPr bwMode="auto">
          <a:xfrm>
            <a:off x="1357290" y="1428736"/>
            <a:ext cx="7416106" cy="5143536"/>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55298" name="Picture 2"/>
          <p:cNvPicPr>
            <a:picLocks noChangeAspect="1" noChangeArrowheads="1"/>
          </p:cNvPicPr>
          <p:nvPr/>
        </p:nvPicPr>
        <p:blipFill>
          <a:blip r:embed="rId3"/>
          <a:srcRect/>
          <a:stretch>
            <a:fillRect/>
          </a:stretch>
        </p:blipFill>
        <p:spPr bwMode="auto">
          <a:xfrm>
            <a:off x="1428728" y="1714488"/>
            <a:ext cx="7234406" cy="4462472"/>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Introducción </a:t>
            </a:r>
          </a:p>
          <a:p>
            <a:pPr algn="ctr"/>
            <a:endParaRPr lang="es-ES" sz="1200" b="1" dirty="0">
              <a:solidFill>
                <a:schemeClr val="bg1"/>
              </a:solidFill>
            </a:endParaRPr>
          </a:p>
        </p:txBody>
      </p:sp>
      <p:sp>
        <p:nvSpPr>
          <p:cNvPr id="10" name="9 CuadroTexto"/>
          <p:cNvSpPr txBox="1"/>
          <p:nvPr/>
        </p:nvSpPr>
        <p:spPr>
          <a:xfrm>
            <a:off x="1214414" y="1344584"/>
            <a:ext cx="7715304" cy="5386090"/>
          </a:xfrm>
          <a:prstGeom prst="rect">
            <a:avLst/>
          </a:prstGeom>
          <a:solidFill>
            <a:schemeClr val="accent1"/>
          </a:solidFill>
        </p:spPr>
        <p:txBody>
          <a:bodyPr wrap="square" rtlCol="0">
            <a:spAutoFit/>
          </a:bodyPr>
          <a:lstStyle/>
          <a:p>
            <a:pPr algn="just"/>
            <a:r>
              <a:rPr lang="es-ES" sz="2000" b="1" dirty="0">
                <a:solidFill>
                  <a:schemeClr val="bg1"/>
                </a:solidFill>
              </a:rPr>
              <a:t>¿Para qué se usa? (2)</a:t>
            </a:r>
          </a:p>
          <a:p>
            <a:pPr algn="just"/>
            <a:endParaRPr lang="es-ES" dirty="0">
              <a:solidFill>
                <a:schemeClr val="bg1"/>
              </a:solidFill>
            </a:endParaRPr>
          </a:p>
          <a:p>
            <a:pPr algn="just"/>
            <a:endParaRPr lang="es-ES" dirty="0">
              <a:solidFill>
                <a:schemeClr val="bg1"/>
              </a:solidFill>
            </a:endParaRPr>
          </a:p>
          <a:p>
            <a:pPr algn="just"/>
            <a:r>
              <a:rPr lang="es-ES" b="1" dirty="0">
                <a:solidFill>
                  <a:srgbClr val="FFFF00"/>
                </a:solidFill>
              </a:rPr>
              <a:t>Mejorar el SEO: </a:t>
            </a:r>
            <a:r>
              <a:rPr lang="es-ES" dirty="0">
                <a:solidFill>
                  <a:schemeClr val="bg1"/>
                </a:solidFill>
              </a:rPr>
              <a:t>CSS permite utilizar etiquetas y atributos específicos para mejorar el SEO de una página y hacer que sea más fácilmente encontrada por los motores de búsqueda.</a:t>
            </a:r>
          </a:p>
          <a:p>
            <a:pPr algn="just"/>
            <a:endParaRPr lang="es-ES" dirty="0">
              <a:solidFill>
                <a:schemeClr val="bg1"/>
              </a:solidFill>
            </a:endParaRPr>
          </a:p>
          <a:p>
            <a:pPr algn="just"/>
            <a:r>
              <a:rPr lang="es-ES" b="1" dirty="0">
                <a:solidFill>
                  <a:srgbClr val="FFFF00"/>
                </a:solidFill>
              </a:rPr>
              <a:t>Mejorar la velocidad de carga: </a:t>
            </a:r>
            <a:r>
              <a:rPr lang="es-ES" dirty="0">
                <a:solidFill>
                  <a:schemeClr val="bg1"/>
                </a:solidFill>
              </a:rPr>
              <a:t>Al utilizar CSS es posible reducir el uso de imágenes y reducir el tamaño del código HTML, lo que ayuda a mejorar la velocidad de carga de una página web.</a:t>
            </a: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r>
              <a:rPr lang="es-ES" dirty="0">
                <a:solidFill>
                  <a:schemeClr val="bg1"/>
                </a:solidFill>
              </a:rPr>
              <a:t>En general, CSS es una herramienta esencial para darle estilo y diseño a una página web, permitiendo separar la estructura de su presentación visual y crear diseños adaptativos y responsivos</a:t>
            </a: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p:txBody>
      </p:sp>
      <p:sp>
        <p:nvSpPr>
          <p:cNvPr id="8" name="7 Rectángulo redondeado"/>
          <p:cNvSpPr/>
          <p:nvPr/>
        </p:nvSpPr>
        <p:spPr>
          <a:xfrm>
            <a:off x="1214414" y="4714884"/>
            <a:ext cx="7715304" cy="1357322"/>
          </a:xfrm>
          <a:prstGeom prst="roundRect">
            <a:avLst/>
          </a:prstGeom>
          <a:solidFill>
            <a:schemeClr val="accent1">
              <a:alpha val="1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56322" name="Picture 2"/>
          <p:cNvPicPr>
            <a:picLocks noChangeAspect="1" noChangeArrowheads="1"/>
          </p:cNvPicPr>
          <p:nvPr/>
        </p:nvPicPr>
        <p:blipFill>
          <a:blip r:embed="rId3"/>
          <a:srcRect/>
          <a:stretch>
            <a:fillRect/>
          </a:stretch>
        </p:blipFill>
        <p:spPr bwMode="auto">
          <a:xfrm>
            <a:off x="1537912" y="1489724"/>
            <a:ext cx="7023828" cy="5000660"/>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57346" name="Picture 2"/>
          <p:cNvPicPr>
            <a:picLocks noChangeAspect="1" noChangeArrowheads="1"/>
          </p:cNvPicPr>
          <p:nvPr/>
        </p:nvPicPr>
        <p:blipFill>
          <a:blip r:embed="rId3"/>
          <a:srcRect/>
          <a:stretch>
            <a:fillRect/>
          </a:stretch>
        </p:blipFill>
        <p:spPr bwMode="auto">
          <a:xfrm>
            <a:off x="1428728" y="1500173"/>
            <a:ext cx="7215238" cy="5029209"/>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9" name="Picture 2"/>
          <p:cNvPicPr>
            <a:picLocks noChangeAspect="1" noChangeArrowheads="1"/>
          </p:cNvPicPr>
          <p:nvPr/>
        </p:nvPicPr>
        <p:blipFill>
          <a:blip r:embed="rId3"/>
          <a:srcRect/>
          <a:stretch>
            <a:fillRect/>
          </a:stretch>
        </p:blipFill>
        <p:spPr bwMode="auto">
          <a:xfrm>
            <a:off x="1357290" y="1500174"/>
            <a:ext cx="7262501" cy="5062546"/>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59394" name="Picture 2"/>
          <p:cNvPicPr>
            <a:picLocks noChangeAspect="1" noChangeArrowheads="1"/>
          </p:cNvPicPr>
          <p:nvPr/>
        </p:nvPicPr>
        <p:blipFill>
          <a:blip r:embed="rId3"/>
          <a:srcRect/>
          <a:stretch>
            <a:fillRect/>
          </a:stretch>
        </p:blipFill>
        <p:spPr bwMode="auto">
          <a:xfrm>
            <a:off x="1602954" y="1495769"/>
            <a:ext cx="6786610" cy="4956223"/>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
          <p:nvSpPr>
            <p:cNvPr id="5" name="CuadroTexto 1"/>
            <p:cNvSpPr txBox="1">
              <a:spLocks noChangeArrowheads="1"/>
            </p:cNvSpPr>
            <p:nvPr/>
          </p:nvSpPr>
          <p:spPr bwMode="auto">
            <a:xfrm flipH="1">
              <a:off x="0" y="214313"/>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grpSp>
      <p:sp>
        <p:nvSpPr>
          <p:cNvPr id="10" name="9 Rectángulo"/>
          <p:cNvSpPr/>
          <p:nvPr/>
        </p:nvSpPr>
        <p:spPr>
          <a:xfrm>
            <a:off x="1500166" y="2714620"/>
            <a:ext cx="7429552" cy="857256"/>
          </a:xfrm>
          <a:prstGeom prst="rect">
            <a:avLst/>
          </a:prstGeom>
          <a:effectLst>
            <a:innerShdw blurRad="63500" dist="50800" dir="13500000">
              <a:prstClr val="black">
                <a:alpha val="50000"/>
              </a:prstClr>
            </a:innerShdw>
          </a:effectLst>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buClr>
                <a:schemeClr val="bg1"/>
              </a:buClr>
            </a:pPr>
            <a:r>
              <a:rPr lang="es-ES" sz="2800" dirty="0">
                <a:solidFill>
                  <a:schemeClr val="bg1"/>
                </a:solidFill>
              </a:rPr>
              <a:t>UF1302 Construcción de páginas web con lenguaje de marcas</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Otras Etiquetas </a:t>
            </a:r>
          </a:p>
          <a:p>
            <a:pPr algn="ctr"/>
            <a:endParaRPr lang="es-ES" sz="1200" b="1" dirty="0">
              <a:solidFill>
                <a:schemeClr val="bg1"/>
              </a:solidFill>
            </a:endParaRPr>
          </a:p>
        </p:txBody>
      </p:sp>
      <p:sp>
        <p:nvSpPr>
          <p:cNvPr id="10" name="9 CuadroTexto"/>
          <p:cNvSpPr txBox="1"/>
          <p:nvPr/>
        </p:nvSpPr>
        <p:spPr>
          <a:xfrm>
            <a:off x="1214414" y="1344584"/>
            <a:ext cx="7715304" cy="5386090"/>
          </a:xfrm>
          <a:prstGeom prst="rect">
            <a:avLst/>
          </a:prstGeom>
          <a:solidFill>
            <a:schemeClr val="accent1"/>
          </a:solidFill>
        </p:spPr>
        <p:txBody>
          <a:bodyPr wrap="square" rtlCol="0">
            <a:spAutoFit/>
          </a:bodyPr>
          <a:lstStyle/>
          <a:p>
            <a:pPr algn="just"/>
            <a:r>
              <a:rPr lang="es-ES" sz="2000" b="1" dirty="0">
                <a:solidFill>
                  <a:schemeClr val="bg1"/>
                </a:solidFill>
              </a:rPr>
              <a:t>Etiqueta &lt;</a:t>
            </a:r>
            <a:r>
              <a:rPr lang="es-ES" sz="2000" b="1" dirty="0" err="1">
                <a:solidFill>
                  <a:schemeClr val="bg1"/>
                </a:solidFill>
              </a:rPr>
              <a:t>style</a:t>
            </a:r>
            <a:r>
              <a:rPr lang="es-ES" sz="2000" b="1" dirty="0">
                <a:solidFill>
                  <a:schemeClr val="bg1"/>
                </a:solidFill>
              </a:rPr>
              <a:t>&gt; </a:t>
            </a:r>
          </a:p>
          <a:p>
            <a:pPr algn="just"/>
            <a:endParaRPr lang="es-ES" dirty="0">
              <a:solidFill>
                <a:schemeClr val="bg1"/>
              </a:solidFill>
            </a:endParaRPr>
          </a:p>
          <a:p>
            <a:pPr algn="just"/>
            <a:r>
              <a:rPr lang="es-ES" dirty="0">
                <a:solidFill>
                  <a:schemeClr val="bg1"/>
                </a:solidFill>
              </a:rPr>
              <a:t>La etiqueta &lt;</a:t>
            </a:r>
            <a:r>
              <a:rPr lang="es-ES" b="1" dirty="0" err="1">
                <a:solidFill>
                  <a:srgbClr val="FFFF00"/>
                </a:solidFill>
              </a:rPr>
              <a:t>style</a:t>
            </a:r>
            <a:r>
              <a:rPr lang="es-ES" dirty="0">
                <a:solidFill>
                  <a:schemeClr val="bg1"/>
                </a:solidFill>
              </a:rPr>
              <a:t>&gt; es un elemento HTML5 que </a:t>
            </a:r>
            <a:r>
              <a:rPr lang="es-ES" dirty="0">
                <a:solidFill>
                  <a:srgbClr val="FFFF00"/>
                </a:solidFill>
              </a:rPr>
              <a:t>se utiliza para incluir estilos CSS (</a:t>
            </a:r>
            <a:r>
              <a:rPr lang="es-ES" dirty="0" err="1">
                <a:solidFill>
                  <a:srgbClr val="FFFF00"/>
                </a:solidFill>
              </a:rPr>
              <a:t>Cascading</a:t>
            </a:r>
            <a:r>
              <a:rPr lang="es-ES" dirty="0">
                <a:solidFill>
                  <a:srgbClr val="FFFF00"/>
                </a:solidFill>
              </a:rPr>
              <a:t> Style </a:t>
            </a:r>
            <a:r>
              <a:rPr lang="es-ES" dirty="0" err="1">
                <a:solidFill>
                  <a:srgbClr val="FFFF00"/>
                </a:solidFill>
              </a:rPr>
              <a:t>Sheets</a:t>
            </a:r>
            <a:r>
              <a:rPr lang="es-ES" dirty="0">
                <a:solidFill>
                  <a:srgbClr val="FFFF00"/>
                </a:solidFill>
              </a:rPr>
              <a:t>) directamente dentro de un documento HTML.</a:t>
            </a:r>
          </a:p>
          <a:p>
            <a:pPr algn="just"/>
            <a:endParaRPr lang="es-ES" dirty="0">
              <a:solidFill>
                <a:schemeClr val="bg1"/>
              </a:solidFill>
            </a:endParaRPr>
          </a:p>
          <a:p>
            <a:pPr algn="just"/>
            <a:r>
              <a:rPr lang="es-ES" dirty="0">
                <a:solidFill>
                  <a:schemeClr val="bg1"/>
                </a:solidFill>
              </a:rPr>
              <a:t>Estos </a:t>
            </a:r>
            <a:r>
              <a:rPr lang="es-ES" dirty="0">
                <a:solidFill>
                  <a:srgbClr val="FFFF00"/>
                </a:solidFill>
              </a:rPr>
              <a:t>estilos</a:t>
            </a:r>
            <a:r>
              <a:rPr lang="es-ES" dirty="0">
                <a:solidFill>
                  <a:schemeClr val="bg1"/>
                </a:solidFill>
              </a:rPr>
              <a:t>, también </a:t>
            </a:r>
            <a:r>
              <a:rPr lang="es-ES" dirty="0">
                <a:solidFill>
                  <a:srgbClr val="FFFF00"/>
                </a:solidFill>
              </a:rPr>
              <a:t>conocidos como estilos internos o embebidos</a:t>
            </a:r>
            <a:r>
              <a:rPr lang="es-ES" dirty="0">
                <a:solidFill>
                  <a:schemeClr val="bg1"/>
                </a:solidFill>
              </a:rPr>
              <a:t>, se aplican a los elementos HTML dentro de la página, permitiendo personalizar su apariencia y comportamiento visual.</a:t>
            </a:r>
          </a:p>
          <a:p>
            <a:pPr algn="just"/>
            <a:endParaRPr lang="es-ES" dirty="0">
              <a:solidFill>
                <a:schemeClr val="bg1"/>
              </a:solidFill>
            </a:endParaRPr>
          </a:p>
          <a:p>
            <a:pPr algn="just"/>
            <a:r>
              <a:rPr lang="es-ES" dirty="0">
                <a:solidFill>
                  <a:schemeClr val="bg1"/>
                </a:solidFill>
              </a:rPr>
              <a:t>La etiqueta &lt;</a:t>
            </a:r>
            <a:r>
              <a:rPr lang="es-ES" b="1" dirty="0" err="1">
                <a:solidFill>
                  <a:srgbClr val="FFFF00"/>
                </a:solidFill>
              </a:rPr>
              <a:t>style</a:t>
            </a:r>
            <a:r>
              <a:rPr lang="es-ES" dirty="0">
                <a:solidFill>
                  <a:schemeClr val="bg1"/>
                </a:solidFill>
              </a:rPr>
              <a:t>&gt; </a:t>
            </a:r>
            <a:r>
              <a:rPr lang="es-ES" b="1" dirty="0">
                <a:solidFill>
                  <a:srgbClr val="FFFF00"/>
                </a:solidFill>
              </a:rPr>
              <a:t>debe colocarse dentro del elemento &lt;head&gt; </a:t>
            </a:r>
            <a:r>
              <a:rPr lang="es-ES" dirty="0">
                <a:solidFill>
                  <a:schemeClr val="bg1"/>
                </a:solidFill>
              </a:rPr>
              <a:t>del documento HTML, aunque algunos navegadores también admiten su uso en el cuerpo del documento.</a:t>
            </a:r>
          </a:p>
          <a:p>
            <a:pPr algn="just"/>
            <a:endParaRPr lang="es-ES" dirty="0">
              <a:solidFill>
                <a:schemeClr val="bg1"/>
              </a:solidFill>
            </a:endParaRPr>
          </a:p>
          <a:p>
            <a:pPr algn="just"/>
            <a:r>
              <a:rPr lang="es-ES" dirty="0">
                <a:solidFill>
                  <a:schemeClr val="bg1"/>
                </a:solidFill>
              </a:rPr>
              <a:t>Sin embargo, para garantizar la compatibilidad y seguir las mejores prácticas, es recomendable colocarla en la sección &lt;</a:t>
            </a:r>
            <a:r>
              <a:rPr lang="es-ES" b="1" dirty="0">
                <a:solidFill>
                  <a:srgbClr val="FFFF00"/>
                </a:solidFill>
              </a:rPr>
              <a:t>head</a:t>
            </a:r>
            <a:r>
              <a:rPr lang="es-ES" dirty="0">
                <a:solidFill>
                  <a:schemeClr val="bg1"/>
                </a:solidFill>
              </a:rPr>
              <a:t>&gt;. Un documento </a:t>
            </a:r>
            <a:r>
              <a:rPr lang="es-ES" b="1" dirty="0">
                <a:solidFill>
                  <a:srgbClr val="FFFF00"/>
                </a:solidFill>
              </a:rPr>
              <a:t>HTML</a:t>
            </a:r>
            <a:r>
              <a:rPr lang="es-ES" dirty="0">
                <a:solidFill>
                  <a:schemeClr val="bg1"/>
                </a:solidFill>
              </a:rPr>
              <a:t> puede contener varias etiquetas &lt;</a:t>
            </a:r>
            <a:r>
              <a:rPr lang="es-ES" b="1" dirty="0" err="1">
                <a:solidFill>
                  <a:srgbClr val="FFFF00"/>
                </a:solidFill>
              </a:rPr>
              <a:t>style</a:t>
            </a:r>
            <a:r>
              <a:rPr lang="es-ES" dirty="0">
                <a:solidFill>
                  <a:schemeClr val="bg1"/>
                </a:solidFill>
              </a:rPr>
              <a:t>&gt;, </a:t>
            </a:r>
            <a:r>
              <a:rPr lang="es-ES" dirty="0">
                <a:solidFill>
                  <a:srgbClr val="FFFF00"/>
                </a:solidFill>
              </a:rPr>
              <a:t>aunque es común agrupar todos los estilos en una sola.</a:t>
            </a:r>
          </a:p>
          <a:p>
            <a:pPr algn="just"/>
            <a:endParaRPr lang="es-ES" dirty="0">
              <a:solidFill>
                <a:schemeClr val="bg1"/>
              </a:solidFill>
            </a:endParaRPr>
          </a:p>
          <a:p>
            <a:pPr algn="just"/>
            <a:endParaRPr lang="es-ES" dirty="0">
              <a:solidFill>
                <a:schemeClr val="bg1"/>
              </a:solidFill>
            </a:endParaRPr>
          </a:p>
        </p:txBody>
      </p:sp>
      <p:sp>
        <p:nvSpPr>
          <p:cNvPr id="12" name="11 Rectángulo redondeado"/>
          <p:cNvSpPr/>
          <p:nvPr/>
        </p:nvSpPr>
        <p:spPr>
          <a:xfrm>
            <a:off x="1214414" y="4932396"/>
            <a:ext cx="7715304" cy="1357322"/>
          </a:xfrm>
          <a:prstGeom prst="roundRect">
            <a:avLst/>
          </a:prstGeom>
          <a:solidFill>
            <a:schemeClr val="accent1">
              <a:alpha val="1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buClr>
                <a:schemeClr val="bg1"/>
              </a:buClr>
            </a:pPr>
            <a:r>
              <a:rPr lang="es-ES" sz="2800" dirty="0">
                <a:solidFill>
                  <a:schemeClr val="bg1"/>
                </a:solidFill>
              </a:rPr>
              <a:t>UF1302 Construcción de páginas web con lenguaje de marcas</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Otras Etiquetas </a:t>
            </a:r>
          </a:p>
          <a:p>
            <a:pPr algn="ctr"/>
            <a:endParaRPr lang="es-ES" sz="1200" b="1" dirty="0">
              <a:solidFill>
                <a:schemeClr val="bg1"/>
              </a:solidFill>
            </a:endParaRPr>
          </a:p>
        </p:txBody>
      </p:sp>
      <p:sp>
        <p:nvSpPr>
          <p:cNvPr id="10" name="9 CuadroTexto"/>
          <p:cNvSpPr txBox="1"/>
          <p:nvPr/>
        </p:nvSpPr>
        <p:spPr>
          <a:xfrm>
            <a:off x="1214414" y="1344584"/>
            <a:ext cx="7715304" cy="5386090"/>
          </a:xfrm>
          <a:prstGeom prst="rect">
            <a:avLst/>
          </a:prstGeom>
          <a:solidFill>
            <a:schemeClr val="accent1"/>
          </a:solidFill>
        </p:spPr>
        <p:txBody>
          <a:bodyPr wrap="square" rtlCol="0">
            <a:spAutoFit/>
          </a:bodyPr>
          <a:lstStyle/>
          <a:p>
            <a:pPr algn="just"/>
            <a:r>
              <a:rPr lang="es-ES" sz="2000" b="1" dirty="0">
                <a:solidFill>
                  <a:schemeClr val="bg1"/>
                </a:solidFill>
              </a:rPr>
              <a:t>Etiqueta &lt;</a:t>
            </a:r>
            <a:r>
              <a:rPr lang="es-ES" sz="2000" b="1" dirty="0" err="1">
                <a:solidFill>
                  <a:schemeClr val="bg1"/>
                </a:solidFill>
              </a:rPr>
              <a:t>style</a:t>
            </a:r>
            <a:r>
              <a:rPr lang="es-ES" sz="2000" b="1" dirty="0">
                <a:solidFill>
                  <a:schemeClr val="bg1"/>
                </a:solidFill>
              </a:rPr>
              <a:t>&gt; </a:t>
            </a: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p:txBody>
      </p:sp>
      <p:pic>
        <p:nvPicPr>
          <p:cNvPr id="8194" name="Picture 2"/>
          <p:cNvPicPr>
            <a:picLocks noChangeAspect="1" noChangeArrowheads="1"/>
          </p:cNvPicPr>
          <p:nvPr/>
        </p:nvPicPr>
        <p:blipFill>
          <a:blip r:embed="rId3"/>
          <a:srcRect/>
          <a:stretch>
            <a:fillRect/>
          </a:stretch>
        </p:blipFill>
        <p:spPr bwMode="auto">
          <a:xfrm>
            <a:off x="1500166" y="1857364"/>
            <a:ext cx="6618814" cy="4714908"/>
          </a:xfrm>
          <a:prstGeom prst="rect">
            <a:avLst/>
          </a:prstGeom>
          <a:noFill/>
          <a:ln w="9525">
            <a:noFill/>
            <a:miter lim="800000"/>
            <a:headEnd/>
            <a:tailEnd/>
          </a:ln>
          <a:effectLst/>
        </p:spPr>
      </p:pic>
      <p:sp>
        <p:nvSpPr>
          <p:cNvPr id="13" name="12 Rectángulo redondeado"/>
          <p:cNvSpPr/>
          <p:nvPr/>
        </p:nvSpPr>
        <p:spPr>
          <a:xfrm>
            <a:off x="1928794" y="3357562"/>
            <a:ext cx="3000396" cy="1928826"/>
          </a:xfrm>
          <a:prstGeom prst="roundRect">
            <a:avLst/>
          </a:prstGeom>
          <a:solidFill>
            <a:schemeClr val="accent1">
              <a:alpha val="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Introducción </a:t>
            </a:r>
          </a:p>
          <a:p>
            <a:pPr algn="ctr"/>
            <a:endParaRPr lang="es-ES" sz="1200" b="1" dirty="0">
              <a:solidFill>
                <a:schemeClr val="bg1"/>
              </a:solidFill>
            </a:endParaRPr>
          </a:p>
        </p:txBody>
      </p:sp>
      <p:sp>
        <p:nvSpPr>
          <p:cNvPr id="10" name="9 CuadroTexto"/>
          <p:cNvSpPr txBox="1"/>
          <p:nvPr/>
        </p:nvSpPr>
        <p:spPr>
          <a:xfrm>
            <a:off x="1214414" y="1344584"/>
            <a:ext cx="7715304" cy="5355312"/>
          </a:xfrm>
          <a:prstGeom prst="rect">
            <a:avLst/>
          </a:prstGeom>
          <a:solidFill>
            <a:schemeClr val="accent1"/>
          </a:solidFill>
        </p:spPr>
        <p:txBody>
          <a:bodyPr wrap="square" rtlCol="0">
            <a:spAutoFit/>
          </a:bodyPr>
          <a:lstStyle/>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p:txBody>
      </p:sp>
      <p:pic>
        <p:nvPicPr>
          <p:cNvPr id="3074" name="Picture 2"/>
          <p:cNvPicPr>
            <a:picLocks noChangeAspect="1" noChangeArrowheads="1"/>
          </p:cNvPicPr>
          <p:nvPr/>
        </p:nvPicPr>
        <p:blipFill>
          <a:blip r:embed="rId3"/>
          <a:srcRect/>
          <a:stretch>
            <a:fillRect/>
          </a:stretch>
        </p:blipFill>
        <p:spPr bwMode="auto">
          <a:xfrm>
            <a:off x="1507418" y="1500174"/>
            <a:ext cx="6999636" cy="5072098"/>
          </a:xfrm>
          <a:prstGeom prst="rect">
            <a:avLst/>
          </a:prstGeom>
          <a:noFill/>
          <a:ln w="9525">
            <a:noFill/>
            <a:miter lim="800000"/>
            <a:headEnd/>
            <a:tailEnd/>
          </a:ln>
          <a:effec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buClr>
                <a:schemeClr val="bg1"/>
              </a:buClr>
            </a:pPr>
            <a:r>
              <a:rPr lang="es-ES" sz="2800" dirty="0">
                <a:solidFill>
                  <a:schemeClr val="bg1"/>
                </a:solidFill>
              </a:rPr>
              <a:t>UF1302 Construcción de páginas web con lenguaje de marcas</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Otras Etiquetas </a:t>
            </a:r>
          </a:p>
          <a:p>
            <a:pPr algn="ctr"/>
            <a:endParaRPr lang="es-ES" sz="1200" b="1" dirty="0">
              <a:solidFill>
                <a:schemeClr val="bg1"/>
              </a:solidFill>
            </a:endParaRPr>
          </a:p>
        </p:txBody>
      </p:sp>
      <p:sp>
        <p:nvSpPr>
          <p:cNvPr id="10" name="9 CuadroTexto"/>
          <p:cNvSpPr txBox="1"/>
          <p:nvPr/>
        </p:nvSpPr>
        <p:spPr>
          <a:xfrm>
            <a:off x="1214414" y="1344584"/>
            <a:ext cx="7715304" cy="5386090"/>
          </a:xfrm>
          <a:prstGeom prst="rect">
            <a:avLst/>
          </a:prstGeom>
          <a:solidFill>
            <a:schemeClr val="accent1"/>
          </a:solidFill>
        </p:spPr>
        <p:txBody>
          <a:bodyPr wrap="square" rtlCol="0">
            <a:spAutoFit/>
          </a:bodyPr>
          <a:lstStyle/>
          <a:p>
            <a:pPr algn="just"/>
            <a:r>
              <a:rPr lang="es-ES" sz="2000" b="1" dirty="0">
                <a:solidFill>
                  <a:schemeClr val="bg1"/>
                </a:solidFill>
              </a:rPr>
              <a:t>Etiqueta &lt;</a:t>
            </a:r>
            <a:r>
              <a:rPr lang="es-ES" sz="2000" b="1" dirty="0" err="1">
                <a:solidFill>
                  <a:schemeClr val="bg1"/>
                </a:solidFill>
              </a:rPr>
              <a:t>style</a:t>
            </a:r>
            <a:r>
              <a:rPr lang="es-ES" sz="2000" b="1" dirty="0">
                <a:solidFill>
                  <a:schemeClr val="bg1"/>
                </a:solidFill>
              </a:rPr>
              <a:t>&gt; </a:t>
            </a:r>
          </a:p>
          <a:p>
            <a:pPr algn="just"/>
            <a:endParaRPr lang="es-ES" dirty="0">
              <a:solidFill>
                <a:schemeClr val="bg1"/>
              </a:solidFill>
            </a:endParaRPr>
          </a:p>
          <a:p>
            <a:pPr algn="just"/>
            <a:r>
              <a:rPr lang="es-ES" dirty="0">
                <a:solidFill>
                  <a:schemeClr val="bg1"/>
                </a:solidFill>
              </a:rPr>
              <a:t>En este ejemplo, la etiqueta &lt;</a:t>
            </a:r>
            <a:r>
              <a:rPr lang="es-ES" b="1" dirty="0" err="1">
                <a:solidFill>
                  <a:srgbClr val="FFFF00"/>
                </a:solidFill>
              </a:rPr>
              <a:t>style</a:t>
            </a:r>
            <a:r>
              <a:rPr lang="es-ES" dirty="0">
                <a:solidFill>
                  <a:schemeClr val="bg1"/>
                </a:solidFill>
              </a:rPr>
              <a:t>&gt; </a:t>
            </a:r>
            <a:r>
              <a:rPr lang="es-ES" dirty="0">
                <a:solidFill>
                  <a:srgbClr val="FFFF00"/>
                </a:solidFill>
              </a:rPr>
              <a:t>contiene estilos CSS que modifican el tipo de fuente, el color de fondo y el color del texto</a:t>
            </a:r>
            <a:r>
              <a:rPr lang="es-ES" dirty="0">
                <a:solidFill>
                  <a:schemeClr val="bg1"/>
                </a:solidFill>
              </a:rPr>
              <a:t> para los elementos de la página. Estos estilos se aplicarán a todos los elementos HTML correspondientes en el documento.</a:t>
            </a: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
          <p:nvSpPr>
            <p:cNvPr id="5" name="CuadroTexto 1"/>
            <p:cNvSpPr txBox="1">
              <a:spLocks noChangeArrowheads="1"/>
            </p:cNvSpPr>
            <p:nvPr/>
          </p:nvSpPr>
          <p:spPr bwMode="auto">
            <a:xfrm flipH="1">
              <a:off x="0" y="214313"/>
              <a:ext cx="9144000" cy="523875"/>
            </a:xfrm>
            <a:prstGeom prst="rect">
              <a:avLst/>
            </a:prstGeom>
            <a:noFill/>
            <a:ln w="9525">
              <a:noFill/>
              <a:miter lim="800000"/>
              <a:headEnd/>
              <a:tailEnd/>
            </a:ln>
          </p:spPr>
          <p:txBody>
            <a:bodyPr>
              <a:spAutoFit/>
            </a:bodyPr>
            <a:lstStyle/>
            <a:p>
              <a:pPr algn="ctr">
                <a:buClr>
                  <a:schemeClr val="bg1"/>
                </a:buClr>
              </a:pPr>
              <a:r>
                <a:rPr lang="es-ES" sz="2800" dirty="0">
                  <a:solidFill>
                    <a:schemeClr val="bg1"/>
                  </a:solidFill>
                </a:rPr>
                <a:t>GRACIAS POR TU ATENCIÓN</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Introducción </a:t>
            </a:r>
          </a:p>
          <a:p>
            <a:pPr algn="ctr"/>
            <a:endParaRPr lang="es-ES" sz="1200" b="1" dirty="0">
              <a:solidFill>
                <a:schemeClr val="bg1"/>
              </a:solidFill>
            </a:endParaRPr>
          </a:p>
        </p:txBody>
      </p:sp>
      <p:sp>
        <p:nvSpPr>
          <p:cNvPr id="10" name="9 CuadroTexto"/>
          <p:cNvSpPr txBox="1"/>
          <p:nvPr/>
        </p:nvSpPr>
        <p:spPr>
          <a:xfrm>
            <a:off x="1214414" y="1344584"/>
            <a:ext cx="7715304" cy="5355312"/>
          </a:xfrm>
          <a:prstGeom prst="rect">
            <a:avLst/>
          </a:prstGeom>
          <a:solidFill>
            <a:schemeClr val="accent1"/>
          </a:solidFill>
        </p:spPr>
        <p:txBody>
          <a:bodyPr wrap="square" rtlCol="0">
            <a:spAutoFit/>
          </a:bodyPr>
          <a:lstStyle/>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p:txBody>
      </p:sp>
      <p:pic>
        <p:nvPicPr>
          <p:cNvPr id="6146" name="Picture 2"/>
          <p:cNvPicPr>
            <a:picLocks noChangeAspect="1" noChangeArrowheads="1"/>
          </p:cNvPicPr>
          <p:nvPr/>
        </p:nvPicPr>
        <p:blipFill>
          <a:blip r:embed="rId3"/>
          <a:srcRect/>
          <a:stretch>
            <a:fillRect/>
          </a:stretch>
        </p:blipFill>
        <p:spPr bwMode="auto">
          <a:xfrm>
            <a:off x="1500166" y="1571612"/>
            <a:ext cx="6935319" cy="500066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Introducción </a:t>
            </a:r>
          </a:p>
          <a:p>
            <a:pPr algn="ctr"/>
            <a:endParaRPr lang="es-ES" sz="1200" b="1" dirty="0">
              <a:solidFill>
                <a:schemeClr val="bg1"/>
              </a:solidFill>
            </a:endParaRPr>
          </a:p>
        </p:txBody>
      </p:sp>
      <p:sp>
        <p:nvSpPr>
          <p:cNvPr id="10" name="9 CuadroTexto"/>
          <p:cNvSpPr txBox="1"/>
          <p:nvPr/>
        </p:nvSpPr>
        <p:spPr>
          <a:xfrm>
            <a:off x="1214414" y="1273334"/>
            <a:ext cx="7715304" cy="5532284"/>
          </a:xfrm>
          <a:prstGeom prst="rect">
            <a:avLst/>
          </a:prstGeom>
          <a:solidFill>
            <a:schemeClr val="accent1"/>
          </a:solidFill>
        </p:spPr>
        <p:txBody>
          <a:bodyPr wrap="square" rtlCol="0">
            <a:spAutoFit/>
          </a:bodyPr>
          <a:lstStyle/>
          <a:p>
            <a:pPr algn="just"/>
            <a:r>
              <a:rPr lang="es-ES" sz="2000" b="1" dirty="0">
                <a:solidFill>
                  <a:schemeClr val="bg1"/>
                </a:solidFill>
              </a:rPr>
              <a:t>Historia</a:t>
            </a:r>
          </a:p>
          <a:p>
            <a:pPr algn="just"/>
            <a:endParaRPr lang="es-ES" sz="2000" b="1" dirty="0">
              <a:solidFill>
                <a:schemeClr val="bg1"/>
              </a:solidFill>
            </a:endParaRPr>
          </a:p>
          <a:p>
            <a:pPr algn="just"/>
            <a:r>
              <a:rPr lang="es-ES" sz="1650" b="1" dirty="0">
                <a:solidFill>
                  <a:srgbClr val="FFFF00"/>
                </a:solidFill>
              </a:rPr>
              <a:t>CSS</a:t>
            </a:r>
            <a:r>
              <a:rPr lang="es-ES" sz="1650" dirty="0">
                <a:solidFill>
                  <a:schemeClr val="bg1"/>
                </a:solidFill>
              </a:rPr>
              <a:t> fue desarrollado por el </a:t>
            </a:r>
            <a:r>
              <a:rPr lang="es-ES" sz="1650" b="1" dirty="0" err="1">
                <a:solidFill>
                  <a:srgbClr val="FFFF00"/>
                </a:solidFill>
              </a:rPr>
              <a:t>World</a:t>
            </a:r>
            <a:r>
              <a:rPr lang="es-ES" sz="1650" b="1" dirty="0">
                <a:solidFill>
                  <a:srgbClr val="FFFF00"/>
                </a:solidFill>
              </a:rPr>
              <a:t> </a:t>
            </a:r>
            <a:r>
              <a:rPr lang="es-ES" sz="1650" b="1" dirty="0" err="1">
                <a:solidFill>
                  <a:srgbClr val="FFFF00"/>
                </a:solidFill>
              </a:rPr>
              <a:t>Wide</a:t>
            </a:r>
            <a:r>
              <a:rPr lang="es-ES" sz="1650" b="1" dirty="0">
                <a:solidFill>
                  <a:srgbClr val="FFFF00"/>
                </a:solidFill>
              </a:rPr>
              <a:t> Web </a:t>
            </a:r>
            <a:r>
              <a:rPr lang="es-ES" sz="1650" b="1" dirty="0" err="1">
                <a:solidFill>
                  <a:srgbClr val="FFFF00"/>
                </a:solidFill>
              </a:rPr>
              <a:t>Consortium</a:t>
            </a:r>
            <a:r>
              <a:rPr lang="es-ES" sz="1650" b="1" dirty="0">
                <a:solidFill>
                  <a:srgbClr val="FFFF00"/>
                </a:solidFill>
              </a:rPr>
              <a:t> (W3C) </a:t>
            </a:r>
            <a:r>
              <a:rPr lang="es-ES" sz="1650" dirty="0">
                <a:solidFill>
                  <a:schemeClr val="bg1"/>
                </a:solidFill>
              </a:rPr>
              <a:t>en 1996 como una forma de separar la presentación de un documento de su estructura de contenido. </a:t>
            </a:r>
            <a:r>
              <a:rPr lang="es-ES" sz="1650" b="1" dirty="0">
                <a:solidFill>
                  <a:schemeClr val="bg1"/>
                </a:solidFill>
              </a:rPr>
              <a:t>El objetivo era permitir que los diseñadores pudieran crear estilos visuales para sus páginas web sin tener que modificar el código HTML de la misma.</a:t>
            </a:r>
          </a:p>
          <a:p>
            <a:pPr algn="just"/>
            <a:endParaRPr lang="es-ES" sz="1650" dirty="0">
              <a:solidFill>
                <a:schemeClr val="bg1"/>
              </a:solidFill>
            </a:endParaRPr>
          </a:p>
          <a:p>
            <a:pPr algn="just"/>
            <a:r>
              <a:rPr lang="es-ES" sz="1650" dirty="0">
                <a:solidFill>
                  <a:schemeClr val="bg1"/>
                </a:solidFill>
              </a:rPr>
              <a:t>La primera versión de </a:t>
            </a:r>
            <a:r>
              <a:rPr lang="es-ES" sz="1650" b="1" dirty="0">
                <a:solidFill>
                  <a:srgbClr val="FFFF00"/>
                </a:solidFill>
              </a:rPr>
              <a:t>CSS</a:t>
            </a:r>
            <a:r>
              <a:rPr lang="es-ES" sz="1650" dirty="0">
                <a:solidFill>
                  <a:schemeClr val="bg1"/>
                </a:solidFill>
              </a:rPr>
              <a:t>, conocida como </a:t>
            </a:r>
            <a:r>
              <a:rPr lang="es-ES" sz="1650" b="1" dirty="0">
                <a:solidFill>
                  <a:srgbClr val="FFFF00"/>
                </a:solidFill>
              </a:rPr>
              <a:t>CSS1</a:t>
            </a:r>
            <a:r>
              <a:rPr lang="es-ES" sz="1650" dirty="0">
                <a:solidFill>
                  <a:schemeClr val="bg1"/>
                </a:solidFill>
              </a:rPr>
              <a:t>, fue publicada en 1996 </a:t>
            </a:r>
            <a:r>
              <a:rPr lang="es-ES" sz="1650" b="1" dirty="0">
                <a:solidFill>
                  <a:schemeClr val="bg1"/>
                </a:solidFill>
              </a:rPr>
              <a:t>y soportaba solo un número limitado de propiedades y selectores.</a:t>
            </a:r>
            <a:r>
              <a:rPr lang="es-ES" sz="1650" dirty="0">
                <a:solidFill>
                  <a:schemeClr val="bg1"/>
                </a:solidFill>
              </a:rPr>
              <a:t> </a:t>
            </a:r>
            <a:r>
              <a:rPr lang="es-ES" sz="1650" dirty="0">
                <a:solidFill>
                  <a:srgbClr val="FFFF00"/>
                </a:solidFill>
              </a:rPr>
              <a:t>Sin embargo, ya permitía hacer cosas como definir el color de fondo de un elemento, el tamaño de la fuente, el margen y el </a:t>
            </a:r>
            <a:r>
              <a:rPr lang="es-ES" sz="1650" dirty="0" err="1">
                <a:solidFill>
                  <a:srgbClr val="FFFF00"/>
                </a:solidFill>
              </a:rPr>
              <a:t>padding</a:t>
            </a:r>
            <a:r>
              <a:rPr lang="es-ES" sz="1650" dirty="0">
                <a:solidFill>
                  <a:srgbClr val="FFFF00"/>
                </a:solidFill>
              </a:rPr>
              <a:t>.</a:t>
            </a:r>
          </a:p>
          <a:p>
            <a:pPr algn="just"/>
            <a:endParaRPr lang="es-ES" sz="1650" dirty="0">
              <a:solidFill>
                <a:schemeClr val="bg1"/>
              </a:solidFill>
            </a:endParaRPr>
          </a:p>
          <a:p>
            <a:pPr algn="just"/>
            <a:r>
              <a:rPr lang="es-ES" sz="1650" dirty="0">
                <a:solidFill>
                  <a:schemeClr val="bg1"/>
                </a:solidFill>
              </a:rPr>
              <a:t>En 1998 se publicó la versión </a:t>
            </a:r>
            <a:r>
              <a:rPr lang="es-ES" sz="1650" b="1" dirty="0">
                <a:solidFill>
                  <a:srgbClr val="FFFF00"/>
                </a:solidFill>
              </a:rPr>
              <a:t>CSS2</a:t>
            </a:r>
            <a:r>
              <a:rPr lang="es-ES" sz="1650" dirty="0">
                <a:solidFill>
                  <a:schemeClr val="bg1"/>
                </a:solidFill>
              </a:rPr>
              <a:t>, </a:t>
            </a:r>
            <a:r>
              <a:rPr lang="es-ES" sz="1650" b="1" dirty="0">
                <a:solidFill>
                  <a:schemeClr val="bg1"/>
                </a:solidFill>
              </a:rPr>
              <a:t>que añadía nuevas propiedades y mejoraba algunas de las ya existentes.</a:t>
            </a:r>
            <a:r>
              <a:rPr lang="es-ES" sz="1650" dirty="0">
                <a:solidFill>
                  <a:schemeClr val="bg1"/>
                </a:solidFill>
              </a:rPr>
              <a:t> También se incluyó soporte para media </a:t>
            </a:r>
            <a:r>
              <a:rPr lang="es-ES" sz="1650" dirty="0" err="1">
                <a:solidFill>
                  <a:schemeClr val="bg1"/>
                </a:solidFill>
              </a:rPr>
              <a:t>queries</a:t>
            </a:r>
            <a:r>
              <a:rPr lang="es-ES" sz="1650" dirty="0">
                <a:solidFill>
                  <a:schemeClr val="bg1"/>
                </a:solidFill>
              </a:rPr>
              <a:t>, lo que permitía adaptar la presentación de una página web a diferentes dispositivos y resoluciones de pantalla.</a:t>
            </a:r>
          </a:p>
          <a:p>
            <a:pPr algn="just"/>
            <a:endParaRPr lang="es-ES" sz="1650" dirty="0">
              <a:solidFill>
                <a:schemeClr val="bg1"/>
              </a:solidFill>
            </a:endParaRPr>
          </a:p>
          <a:p>
            <a:pPr algn="just"/>
            <a:r>
              <a:rPr lang="es-ES" sz="1650" dirty="0">
                <a:solidFill>
                  <a:schemeClr val="bg1"/>
                </a:solidFill>
              </a:rPr>
              <a:t>En el año 2012, se lanzó </a:t>
            </a:r>
            <a:r>
              <a:rPr lang="es-ES" sz="1650" b="1" dirty="0">
                <a:solidFill>
                  <a:srgbClr val="FFFF00"/>
                </a:solidFill>
              </a:rPr>
              <a:t>CSS3</a:t>
            </a:r>
            <a:r>
              <a:rPr lang="es-ES" sz="1650" dirty="0">
                <a:solidFill>
                  <a:schemeClr val="bg1"/>
                </a:solidFill>
              </a:rPr>
              <a:t>, la cual se divide en varios módulos y se desarrolla de forma continua, esta versión incluyó nuevas características como la posibilidad de crear animaciones y transiciones mediante la modificación de las propiedades de los elementos, soporte para </a:t>
            </a:r>
            <a:r>
              <a:rPr lang="es-ES" sz="1650" dirty="0" err="1">
                <a:solidFill>
                  <a:schemeClr val="bg1"/>
                </a:solidFill>
              </a:rPr>
              <a:t>Grid</a:t>
            </a:r>
            <a:r>
              <a:rPr lang="es-ES" sz="1650" dirty="0">
                <a:solidFill>
                  <a:schemeClr val="bg1"/>
                </a:solidFill>
              </a:rPr>
              <a:t> y </a:t>
            </a:r>
            <a:r>
              <a:rPr lang="es-ES" sz="1650" dirty="0" err="1">
                <a:solidFill>
                  <a:schemeClr val="bg1"/>
                </a:solidFill>
              </a:rPr>
              <a:t>Flexbox</a:t>
            </a:r>
            <a:r>
              <a:rPr lang="es-ES" sz="1650" dirty="0">
                <a:solidFill>
                  <a:schemeClr val="bg1"/>
                </a:solidFill>
              </a:rPr>
              <a:t>, entre otras.</a:t>
            </a:r>
            <a:endParaRPr lang="es-ES" dirty="0">
              <a:solidFill>
                <a:schemeClr val="bg1"/>
              </a:solidFill>
            </a:endParaRPr>
          </a:p>
        </p:txBody>
      </p:sp>
      <p:sp>
        <p:nvSpPr>
          <p:cNvPr id="9" name="8 Rectángulo redondeado"/>
          <p:cNvSpPr/>
          <p:nvPr/>
        </p:nvSpPr>
        <p:spPr>
          <a:xfrm>
            <a:off x="1214226" y="5572139"/>
            <a:ext cx="7715304" cy="1226485"/>
          </a:xfrm>
          <a:prstGeom prst="roundRect">
            <a:avLst/>
          </a:prstGeom>
          <a:solidFill>
            <a:schemeClr val="accent1">
              <a:alpha val="1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Introducción </a:t>
            </a:r>
          </a:p>
          <a:p>
            <a:pPr algn="ctr"/>
            <a:endParaRPr lang="es-ES" sz="1200" b="1" dirty="0">
              <a:solidFill>
                <a:schemeClr val="bg1"/>
              </a:solidFill>
            </a:endParaRPr>
          </a:p>
        </p:txBody>
      </p:sp>
      <p:sp>
        <p:nvSpPr>
          <p:cNvPr id="10" name="9 CuadroTexto"/>
          <p:cNvSpPr txBox="1"/>
          <p:nvPr/>
        </p:nvSpPr>
        <p:spPr>
          <a:xfrm>
            <a:off x="1214414" y="1273334"/>
            <a:ext cx="7715304" cy="5324535"/>
          </a:xfrm>
          <a:prstGeom prst="rect">
            <a:avLst/>
          </a:prstGeom>
          <a:solidFill>
            <a:schemeClr val="accent1"/>
          </a:solidFill>
        </p:spPr>
        <p:txBody>
          <a:bodyPr wrap="square" rtlCol="0">
            <a:spAutoFit/>
          </a:bodyPr>
          <a:lstStyle/>
          <a:p>
            <a:pPr algn="just"/>
            <a:r>
              <a:rPr lang="es-ES" sz="2000" b="1" dirty="0">
                <a:solidFill>
                  <a:schemeClr val="bg1"/>
                </a:solidFill>
              </a:rPr>
              <a:t>Historia</a:t>
            </a:r>
          </a:p>
          <a:p>
            <a:pPr algn="just"/>
            <a:endParaRPr lang="es-ES" sz="2000" dirty="0">
              <a:solidFill>
                <a:schemeClr val="bg1"/>
              </a:solidFill>
            </a:endParaRPr>
          </a:p>
          <a:p>
            <a:pPr algn="just"/>
            <a:r>
              <a:rPr lang="es-ES" sz="2000" dirty="0">
                <a:solidFill>
                  <a:schemeClr val="bg1"/>
                </a:solidFill>
              </a:rPr>
              <a:t>En la actualidad, </a:t>
            </a:r>
            <a:r>
              <a:rPr lang="es-ES" sz="2000" dirty="0">
                <a:solidFill>
                  <a:srgbClr val="FFFF00"/>
                </a:solidFill>
              </a:rPr>
              <a:t>se está trabajando en la versión CSS4</a:t>
            </a:r>
            <a:r>
              <a:rPr lang="es-ES" sz="2000" dirty="0">
                <a:solidFill>
                  <a:schemeClr val="bg1"/>
                </a:solidFill>
              </a:rPr>
              <a:t>, la cual se espera incluir mejoras en la capacidad de seleccionar elementos, </a:t>
            </a:r>
            <a:r>
              <a:rPr lang="es-ES" sz="2000" dirty="0">
                <a:solidFill>
                  <a:srgbClr val="FFFF00"/>
                </a:solidFill>
              </a:rPr>
              <a:t>mejoras en el soporte para </a:t>
            </a:r>
            <a:r>
              <a:rPr lang="es-ES" sz="2000" dirty="0" err="1">
                <a:solidFill>
                  <a:srgbClr val="FFFF00"/>
                </a:solidFill>
              </a:rPr>
              <a:t>grids</a:t>
            </a:r>
            <a:r>
              <a:rPr lang="es-ES" sz="2000" dirty="0">
                <a:solidFill>
                  <a:srgbClr val="FFFF00"/>
                </a:solidFill>
              </a:rPr>
              <a:t>, mejoras en la capacidad de adaptar la presentación a dispositivos y resoluciones, entre otras características.</a:t>
            </a:r>
          </a:p>
          <a:p>
            <a:pPr algn="just"/>
            <a:endParaRPr lang="es-ES" sz="2000" dirty="0">
              <a:solidFill>
                <a:schemeClr val="bg1"/>
              </a:solidFill>
            </a:endParaRPr>
          </a:p>
          <a:p>
            <a:pPr algn="just"/>
            <a:endParaRPr lang="es-ES" sz="2000" dirty="0">
              <a:solidFill>
                <a:schemeClr val="bg1"/>
              </a:solidFill>
            </a:endParaRPr>
          </a:p>
          <a:p>
            <a:pPr algn="just"/>
            <a:r>
              <a:rPr lang="es-ES" sz="2000" b="1" dirty="0">
                <a:solidFill>
                  <a:schemeClr val="bg1"/>
                </a:solidFill>
              </a:rPr>
              <a:t>Cómo funciona CSS</a:t>
            </a:r>
            <a:endParaRPr lang="es-ES" sz="2000" dirty="0">
              <a:solidFill>
                <a:schemeClr val="bg1"/>
              </a:solidFill>
            </a:endParaRPr>
          </a:p>
          <a:p>
            <a:pPr algn="just"/>
            <a:endParaRPr lang="es-ES" sz="2000" dirty="0">
              <a:solidFill>
                <a:schemeClr val="bg1"/>
              </a:solidFill>
            </a:endParaRPr>
          </a:p>
          <a:p>
            <a:pPr algn="just"/>
            <a:r>
              <a:rPr lang="es-ES" sz="2000" dirty="0">
                <a:solidFill>
                  <a:schemeClr val="bg1"/>
                </a:solidFill>
              </a:rPr>
              <a:t>CSS funciona mediante la aplicación de reglas de estilo a los elementos de una página web. </a:t>
            </a:r>
          </a:p>
          <a:p>
            <a:pPr algn="just"/>
            <a:endParaRPr lang="es-ES" sz="2000" dirty="0">
              <a:solidFill>
                <a:schemeClr val="bg1"/>
              </a:solidFill>
            </a:endParaRPr>
          </a:p>
          <a:p>
            <a:pPr algn="just"/>
            <a:r>
              <a:rPr lang="es-ES" sz="2000" dirty="0">
                <a:solidFill>
                  <a:schemeClr val="bg1"/>
                </a:solidFill>
              </a:rPr>
              <a:t>Estas reglas se escriben en un archivo CSS y se vinculan a una página HTML mediante un enlace en la cabecera de la página.</a:t>
            </a:r>
          </a:p>
          <a:p>
            <a:pPr algn="just"/>
            <a:endParaRPr lang="es-ES" sz="2000" dirty="0">
              <a:solidFill>
                <a:schemeClr val="bg1"/>
              </a:solidFill>
            </a:endParaRPr>
          </a:p>
          <a:p>
            <a:pPr algn="just"/>
            <a:endParaRPr lang="es-ES" sz="2000" dirty="0">
              <a:solidFill>
                <a:schemeClr val="bg1"/>
              </a:solidFill>
            </a:endParaRPr>
          </a:p>
        </p:txBody>
      </p:sp>
      <p:sp>
        <p:nvSpPr>
          <p:cNvPr id="8" name="7 Rectángulo redondeado"/>
          <p:cNvSpPr/>
          <p:nvPr/>
        </p:nvSpPr>
        <p:spPr>
          <a:xfrm>
            <a:off x="1214414" y="4286256"/>
            <a:ext cx="7715304" cy="1714512"/>
          </a:xfrm>
          <a:prstGeom prst="roundRect">
            <a:avLst/>
          </a:prstGeom>
          <a:solidFill>
            <a:schemeClr val="accent1">
              <a:alpha val="1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Introducción </a:t>
            </a:r>
          </a:p>
          <a:p>
            <a:pPr algn="ctr"/>
            <a:endParaRPr lang="es-ES" sz="1200" b="1" dirty="0">
              <a:solidFill>
                <a:schemeClr val="bg1"/>
              </a:solidFill>
            </a:endParaRPr>
          </a:p>
        </p:txBody>
      </p:sp>
      <p:sp>
        <p:nvSpPr>
          <p:cNvPr id="10" name="9 CuadroTexto"/>
          <p:cNvSpPr txBox="1"/>
          <p:nvPr/>
        </p:nvSpPr>
        <p:spPr>
          <a:xfrm>
            <a:off x="1214414" y="1273334"/>
            <a:ext cx="7715304" cy="5324535"/>
          </a:xfrm>
          <a:prstGeom prst="rect">
            <a:avLst/>
          </a:prstGeom>
          <a:solidFill>
            <a:schemeClr val="accent1"/>
          </a:solidFill>
        </p:spPr>
        <p:txBody>
          <a:bodyPr wrap="square" rtlCol="0">
            <a:spAutoFit/>
          </a:bodyPr>
          <a:lstStyle/>
          <a:p>
            <a:pPr algn="just"/>
            <a:r>
              <a:rPr lang="es-ES" sz="2000" b="1" dirty="0">
                <a:solidFill>
                  <a:schemeClr val="bg1"/>
                </a:solidFill>
              </a:rPr>
              <a:t>Cómo funciona CSS (2)</a:t>
            </a:r>
            <a:endParaRPr lang="es-ES" sz="2000" dirty="0">
              <a:solidFill>
                <a:schemeClr val="bg1"/>
              </a:solidFill>
            </a:endParaRPr>
          </a:p>
          <a:p>
            <a:pPr algn="just"/>
            <a:endParaRPr lang="es-ES" sz="2000" dirty="0">
              <a:solidFill>
                <a:schemeClr val="bg1"/>
              </a:solidFill>
            </a:endParaRPr>
          </a:p>
          <a:p>
            <a:pPr algn="just"/>
            <a:r>
              <a:rPr lang="es-ES" sz="2000" dirty="0">
                <a:solidFill>
                  <a:srgbClr val="FFFF00"/>
                </a:solidFill>
              </a:rPr>
              <a:t>Cada regla CSS consta de un </a:t>
            </a:r>
            <a:r>
              <a:rPr lang="es-ES" sz="2000" b="1" dirty="0">
                <a:solidFill>
                  <a:srgbClr val="FFFF00"/>
                </a:solidFill>
              </a:rPr>
              <a:t>selector</a:t>
            </a:r>
            <a:r>
              <a:rPr lang="es-ES" sz="2000" dirty="0">
                <a:solidFill>
                  <a:schemeClr val="bg1"/>
                </a:solidFill>
              </a:rPr>
              <a:t>, </a:t>
            </a:r>
            <a:r>
              <a:rPr lang="es-ES" sz="2000" dirty="0">
                <a:solidFill>
                  <a:srgbClr val="FFFF00"/>
                </a:solidFill>
              </a:rPr>
              <a:t>que especifica a qué elementos de la página se aplicará la regla, y un conjunto de declaraciones, que especifican cómo se deben presentar esos elementos. </a:t>
            </a:r>
          </a:p>
          <a:p>
            <a:pPr algn="just"/>
            <a:endParaRPr lang="es-ES" sz="2000" dirty="0">
              <a:solidFill>
                <a:schemeClr val="bg1"/>
              </a:solidFill>
            </a:endParaRPr>
          </a:p>
          <a:p>
            <a:pPr algn="just"/>
            <a:r>
              <a:rPr lang="es-ES" sz="2000" dirty="0">
                <a:solidFill>
                  <a:schemeClr val="bg1"/>
                </a:solidFill>
              </a:rPr>
              <a:t>Por ejemplo, una regla CSS podría tener un selector “h1” y una declaración “color: rojo;”, lo que haría que todos los encabezados h1 en la página sean rojos.</a:t>
            </a:r>
          </a:p>
          <a:p>
            <a:pPr algn="just"/>
            <a:endParaRPr lang="es-ES" sz="2000" dirty="0">
              <a:solidFill>
                <a:schemeClr val="bg1"/>
              </a:solidFill>
            </a:endParaRPr>
          </a:p>
          <a:p>
            <a:pPr algn="just"/>
            <a:r>
              <a:rPr lang="es-ES" sz="2000" b="1" dirty="0">
                <a:solidFill>
                  <a:schemeClr val="bg1"/>
                </a:solidFill>
              </a:rPr>
              <a:t>CSS también tiene un sistema de cascada</a:t>
            </a:r>
            <a:r>
              <a:rPr lang="es-ES" sz="2000" dirty="0">
                <a:solidFill>
                  <a:schemeClr val="bg1"/>
                </a:solidFill>
              </a:rPr>
              <a:t>, </a:t>
            </a:r>
            <a:r>
              <a:rPr lang="es-ES" sz="2000" dirty="0">
                <a:solidFill>
                  <a:srgbClr val="FFFF00"/>
                </a:solidFill>
              </a:rPr>
              <a:t>lo que significa que varias reglas pueden aplicarse a un mismo elemento y pueden entrar en conflicto entre sí. </a:t>
            </a:r>
          </a:p>
          <a:p>
            <a:pPr algn="just"/>
            <a:endParaRPr lang="es-ES" sz="2000" dirty="0">
              <a:solidFill>
                <a:schemeClr val="bg1"/>
              </a:solidFill>
            </a:endParaRPr>
          </a:p>
          <a:p>
            <a:pPr algn="just"/>
            <a:r>
              <a:rPr lang="es-ES" sz="2000" dirty="0">
                <a:solidFill>
                  <a:schemeClr val="bg1"/>
                </a:solidFill>
              </a:rPr>
              <a:t>En estos casos, las reglas más específicas tienen prioridad sobre las reglas más generales.</a:t>
            </a:r>
          </a:p>
          <a:p>
            <a:pPr algn="just"/>
            <a:endParaRPr lang="es-ES" sz="2000" dirty="0">
              <a:solidFill>
                <a:schemeClr val="bg1"/>
              </a:solidFill>
            </a:endParaRPr>
          </a:p>
        </p:txBody>
      </p:sp>
      <p:sp>
        <p:nvSpPr>
          <p:cNvPr id="12" name="11 Rectángulo redondeado"/>
          <p:cNvSpPr/>
          <p:nvPr/>
        </p:nvSpPr>
        <p:spPr>
          <a:xfrm>
            <a:off x="1214414" y="3000372"/>
            <a:ext cx="7715304" cy="1214446"/>
          </a:xfrm>
          <a:prstGeom prst="roundRect">
            <a:avLst/>
          </a:prstGeom>
          <a:solidFill>
            <a:schemeClr val="accent1">
              <a:alpha val="1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12 Rectángulo redondeado"/>
          <p:cNvSpPr/>
          <p:nvPr/>
        </p:nvSpPr>
        <p:spPr>
          <a:xfrm>
            <a:off x="1214414" y="5500702"/>
            <a:ext cx="7715304" cy="928694"/>
          </a:xfrm>
          <a:prstGeom prst="roundRect">
            <a:avLst/>
          </a:prstGeom>
          <a:solidFill>
            <a:schemeClr val="accent1">
              <a:alpha val="1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Introducción </a:t>
            </a:r>
          </a:p>
          <a:p>
            <a:pPr algn="ctr"/>
            <a:endParaRPr lang="es-ES" sz="1200" b="1" dirty="0">
              <a:solidFill>
                <a:schemeClr val="bg1"/>
              </a:solidFill>
            </a:endParaRPr>
          </a:p>
        </p:txBody>
      </p:sp>
      <p:sp>
        <p:nvSpPr>
          <p:cNvPr id="10" name="9 CuadroTexto"/>
          <p:cNvSpPr txBox="1"/>
          <p:nvPr/>
        </p:nvSpPr>
        <p:spPr>
          <a:xfrm>
            <a:off x="1214414" y="1355222"/>
            <a:ext cx="7715304" cy="5324535"/>
          </a:xfrm>
          <a:prstGeom prst="rect">
            <a:avLst/>
          </a:prstGeom>
          <a:solidFill>
            <a:schemeClr val="accent1"/>
          </a:solidFill>
        </p:spPr>
        <p:txBody>
          <a:bodyPr wrap="square" rtlCol="0">
            <a:spAutoFit/>
          </a:bodyPr>
          <a:lstStyle/>
          <a:p>
            <a:pPr algn="just"/>
            <a:r>
              <a:rPr lang="es-ES" sz="2000" b="1" dirty="0">
                <a:solidFill>
                  <a:schemeClr val="bg1"/>
                </a:solidFill>
              </a:rPr>
              <a:t>Cómo funciona CSS (3)</a:t>
            </a:r>
            <a:endParaRPr lang="es-ES" sz="2000" dirty="0">
              <a:solidFill>
                <a:schemeClr val="bg1"/>
              </a:solidFill>
            </a:endParaRPr>
          </a:p>
          <a:p>
            <a:pPr algn="just"/>
            <a:endParaRPr lang="es-ES" sz="2000" dirty="0">
              <a:solidFill>
                <a:schemeClr val="bg1"/>
              </a:solidFill>
            </a:endParaRPr>
          </a:p>
          <a:p>
            <a:pPr algn="just"/>
            <a:r>
              <a:rPr lang="es-ES" sz="2000" dirty="0">
                <a:solidFill>
                  <a:schemeClr val="bg1"/>
                </a:solidFill>
              </a:rPr>
              <a:t>Ejemplo: si una regla global establece que todos los elementos de tipo “p” deben ser azules, pero una regla específica establece que un párrafo específico debe ser rojo, el párrafo será rojo.</a:t>
            </a:r>
          </a:p>
          <a:p>
            <a:pPr algn="just"/>
            <a:endParaRPr lang="es-ES" sz="2000" dirty="0">
              <a:solidFill>
                <a:schemeClr val="bg1"/>
              </a:solidFill>
            </a:endParaRPr>
          </a:p>
          <a:p>
            <a:pPr algn="just"/>
            <a:r>
              <a:rPr lang="es-ES" sz="2000" b="1" dirty="0">
                <a:solidFill>
                  <a:srgbClr val="FFFF00"/>
                </a:solidFill>
              </a:rPr>
              <a:t>CSS también tiene un sistema de </a:t>
            </a:r>
            <a:r>
              <a:rPr lang="es-ES" sz="2000" b="1" dirty="0" err="1">
                <a:solidFill>
                  <a:srgbClr val="FFFF00"/>
                </a:solidFill>
              </a:rPr>
              <a:t>heredabilidad</a:t>
            </a:r>
            <a:r>
              <a:rPr lang="es-ES" sz="2000" dirty="0">
                <a:solidFill>
                  <a:srgbClr val="FFFF00"/>
                </a:solidFill>
              </a:rPr>
              <a:t>, lo que significa que los estilos de los elementos padres se heredan automáticamente a sus elementos hijos. </a:t>
            </a:r>
          </a:p>
          <a:p>
            <a:pPr algn="just"/>
            <a:endParaRPr lang="es-ES" sz="2000" dirty="0">
              <a:solidFill>
                <a:schemeClr val="bg1"/>
              </a:solidFill>
            </a:endParaRPr>
          </a:p>
          <a:p>
            <a:pPr algn="just"/>
            <a:r>
              <a:rPr lang="es-ES" sz="2000" dirty="0">
                <a:solidFill>
                  <a:schemeClr val="bg1"/>
                </a:solidFill>
              </a:rPr>
              <a:t>Esto permite a los desarrolladores ahorrar tiempo y esfuerzo al aplicar estilos a elementos similares en toda la página.</a:t>
            </a: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sp>
        <p:nvSpPr>
          <p:cNvPr id="8" name="7 Rectángulo redondeado"/>
          <p:cNvSpPr/>
          <p:nvPr/>
        </p:nvSpPr>
        <p:spPr>
          <a:xfrm>
            <a:off x="1214414" y="4286256"/>
            <a:ext cx="7715304" cy="928694"/>
          </a:xfrm>
          <a:prstGeom prst="roundRect">
            <a:avLst/>
          </a:prstGeom>
          <a:solidFill>
            <a:schemeClr val="accent1">
              <a:alpha val="1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p:cNvPicPr>
            <a:picLocks noChangeAspect="1" noChangeArrowheads="1"/>
          </p:cNvPicPr>
          <p:nvPr/>
        </p:nvPicPr>
        <p:blipFill>
          <a:blip r:embed="rId3"/>
          <a:srcRect/>
          <a:stretch>
            <a:fillRect/>
          </a:stretch>
        </p:blipFill>
        <p:spPr bwMode="auto">
          <a:xfrm>
            <a:off x="1428728" y="5500702"/>
            <a:ext cx="3878044" cy="952502"/>
          </a:xfrm>
          <a:prstGeom prst="rect">
            <a:avLst/>
          </a:prstGeom>
          <a:noFill/>
          <a:ln w="9525">
            <a:noFill/>
            <a:miter lim="800000"/>
            <a:headEnd/>
            <a:tailEnd/>
          </a:ln>
          <a:effectLst/>
        </p:spPr>
      </p:pic>
      <p:sp>
        <p:nvSpPr>
          <p:cNvPr id="12" name="11 CuadroTexto"/>
          <p:cNvSpPr txBox="1"/>
          <p:nvPr/>
        </p:nvSpPr>
        <p:spPr>
          <a:xfrm>
            <a:off x="5429256" y="5514350"/>
            <a:ext cx="3286148" cy="830997"/>
          </a:xfrm>
          <a:prstGeom prst="rect">
            <a:avLst/>
          </a:prstGeom>
          <a:noFill/>
        </p:spPr>
        <p:txBody>
          <a:bodyPr wrap="square" rtlCol="0">
            <a:spAutoFit/>
          </a:bodyPr>
          <a:lstStyle/>
          <a:p>
            <a:r>
              <a:rPr lang="es-ES" sz="1600" dirty="0">
                <a:solidFill>
                  <a:schemeClr val="bg1"/>
                </a:solidFill>
              </a:rPr>
              <a:t>ejemplo de código CSS que cambia el color de fondo de todos los párrafos en una página web a azul: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Introducción </a:t>
            </a:r>
          </a:p>
          <a:p>
            <a:pPr algn="ctr"/>
            <a:endParaRPr lang="es-ES" sz="1200" b="1" dirty="0">
              <a:solidFill>
                <a:schemeClr val="bg1"/>
              </a:solidFill>
            </a:endParaRPr>
          </a:p>
        </p:txBody>
      </p:sp>
      <p:sp>
        <p:nvSpPr>
          <p:cNvPr id="10" name="9 CuadroTexto"/>
          <p:cNvSpPr txBox="1"/>
          <p:nvPr/>
        </p:nvSpPr>
        <p:spPr>
          <a:xfrm>
            <a:off x="1214414" y="1355222"/>
            <a:ext cx="7715304" cy="5324535"/>
          </a:xfrm>
          <a:prstGeom prst="rect">
            <a:avLst/>
          </a:prstGeom>
          <a:solidFill>
            <a:schemeClr val="accent1"/>
          </a:solidFill>
        </p:spPr>
        <p:txBody>
          <a:bodyPr wrap="square" rtlCol="0">
            <a:spAutoFit/>
          </a:bodyPr>
          <a:lstStyle/>
          <a:p>
            <a:pPr algn="just"/>
            <a:r>
              <a:rPr lang="es-ES" sz="2000" b="1" dirty="0">
                <a:solidFill>
                  <a:schemeClr val="bg1"/>
                </a:solidFill>
              </a:rPr>
              <a:t>Cómo funciona CSS (4)</a:t>
            </a:r>
            <a:endParaRPr lang="es-ES" sz="2000" dirty="0">
              <a:solidFill>
                <a:schemeClr val="bg1"/>
              </a:solidFill>
            </a:endParaRPr>
          </a:p>
          <a:p>
            <a:pPr algn="just"/>
            <a:endParaRPr lang="es-ES" sz="2000" dirty="0">
              <a:solidFill>
                <a:schemeClr val="bg1"/>
              </a:solidFill>
            </a:endParaRPr>
          </a:p>
          <a:p>
            <a:pPr algn="just"/>
            <a:r>
              <a:rPr lang="es-ES" sz="2000" dirty="0">
                <a:solidFill>
                  <a:schemeClr val="bg1"/>
                </a:solidFill>
              </a:rPr>
              <a:t>Este código se puede incluir en un archivo externo con extensión .</a:t>
            </a:r>
            <a:r>
              <a:rPr lang="es-ES" sz="2000" dirty="0" err="1">
                <a:solidFill>
                  <a:schemeClr val="bg1"/>
                </a:solidFill>
              </a:rPr>
              <a:t>css</a:t>
            </a:r>
            <a:r>
              <a:rPr lang="es-ES" sz="2000" dirty="0">
                <a:solidFill>
                  <a:schemeClr val="bg1"/>
                </a:solidFill>
              </a:rPr>
              <a:t> y vincularlo en el HTML de la siguiente manera:</a:t>
            </a: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r>
              <a:rPr lang="es-ES" sz="2000" dirty="0">
                <a:solidFill>
                  <a:schemeClr val="bg1"/>
                </a:solidFill>
              </a:rPr>
              <a:t>También se puede incluir en el HTML directamente dentro de una etiqueta «</a:t>
            </a:r>
            <a:r>
              <a:rPr lang="es-ES" sz="2000" dirty="0" err="1">
                <a:solidFill>
                  <a:schemeClr val="bg1"/>
                </a:solidFill>
              </a:rPr>
              <a:t>style</a:t>
            </a:r>
            <a:r>
              <a:rPr lang="es-ES" sz="2000" dirty="0">
                <a:solidFill>
                  <a:schemeClr val="bg1"/>
                </a:solidFill>
              </a:rPr>
              <a:t>»:</a:t>
            </a: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sp>
        <p:nvSpPr>
          <p:cNvPr id="13" name="12 Rectángulo redondeado"/>
          <p:cNvSpPr/>
          <p:nvPr/>
        </p:nvSpPr>
        <p:spPr>
          <a:xfrm>
            <a:off x="1214414" y="1857364"/>
            <a:ext cx="7715304" cy="928694"/>
          </a:xfrm>
          <a:prstGeom prst="roundRect">
            <a:avLst/>
          </a:prstGeom>
          <a:solidFill>
            <a:schemeClr val="accent1">
              <a:alpha val="1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050" name="Picture 2"/>
          <p:cNvPicPr>
            <a:picLocks noChangeAspect="1" noChangeArrowheads="1"/>
          </p:cNvPicPr>
          <p:nvPr/>
        </p:nvPicPr>
        <p:blipFill>
          <a:blip r:embed="rId3"/>
          <a:srcRect/>
          <a:stretch>
            <a:fillRect/>
          </a:stretch>
        </p:blipFill>
        <p:spPr bwMode="auto">
          <a:xfrm>
            <a:off x="1406919" y="3086100"/>
            <a:ext cx="6236915" cy="816468"/>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3143240" y="4487862"/>
            <a:ext cx="4071966" cy="2122498"/>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Introducción </a:t>
            </a:r>
          </a:p>
          <a:p>
            <a:pPr algn="ctr"/>
            <a:endParaRPr lang="es-ES" sz="1200" b="1" dirty="0">
              <a:solidFill>
                <a:schemeClr val="bg1"/>
              </a:solidFill>
            </a:endParaRPr>
          </a:p>
        </p:txBody>
      </p:sp>
      <p:sp>
        <p:nvSpPr>
          <p:cNvPr id="10" name="9 CuadroTexto"/>
          <p:cNvSpPr txBox="1"/>
          <p:nvPr/>
        </p:nvSpPr>
        <p:spPr>
          <a:xfrm>
            <a:off x="1214414" y="1478054"/>
            <a:ext cx="7715304" cy="5139869"/>
          </a:xfrm>
          <a:prstGeom prst="rect">
            <a:avLst/>
          </a:prstGeom>
          <a:solidFill>
            <a:schemeClr val="accent1"/>
          </a:solidFill>
        </p:spPr>
        <p:txBody>
          <a:bodyPr wrap="square" rtlCol="0">
            <a:spAutoFit/>
          </a:bodyPr>
          <a:lstStyle/>
          <a:p>
            <a:pPr algn="just"/>
            <a:r>
              <a:rPr lang="es-ES" sz="2000" b="1" dirty="0">
                <a:solidFill>
                  <a:schemeClr val="bg1"/>
                </a:solidFill>
              </a:rPr>
              <a:t>¿Qué características y actuación tiene CSS en una página Web?</a:t>
            </a:r>
            <a:endParaRPr lang="es-ES" sz="2000" dirty="0">
              <a:solidFill>
                <a:schemeClr val="bg1"/>
              </a:solidFill>
            </a:endParaRPr>
          </a:p>
          <a:p>
            <a:pPr algn="just"/>
            <a:endParaRPr lang="es-ES" sz="2000" dirty="0">
              <a:solidFill>
                <a:schemeClr val="bg1"/>
              </a:solidFill>
            </a:endParaRPr>
          </a:p>
          <a:p>
            <a:pPr algn="just"/>
            <a:r>
              <a:rPr lang="es-ES" dirty="0">
                <a:solidFill>
                  <a:schemeClr val="bg1"/>
                </a:solidFill>
              </a:rPr>
              <a:t>CSS juega un papel fundamental en la presentación y diseño de un sitio web. </a:t>
            </a:r>
          </a:p>
          <a:p>
            <a:pPr algn="just"/>
            <a:endParaRPr lang="es-ES" dirty="0">
              <a:solidFill>
                <a:schemeClr val="bg1"/>
              </a:solidFill>
            </a:endParaRPr>
          </a:p>
          <a:p>
            <a:pPr algn="just"/>
            <a:r>
              <a:rPr lang="es-ES" b="1" dirty="0">
                <a:solidFill>
                  <a:srgbClr val="FFFF00"/>
                </a:solidFill>
              </a:rPr>
              <a:t>Su principal función es separar la estructura de contenido de una página </a:t>
            </a:r>
            <a:r>
              <a:rPr lang="es-ES" dirty="0">
                <a:solidFill>
                  <a:schemeClr val="bg1"/>
                </a:solidFill>
              </a:rPr>
              <a:t>(definida en HTML) de su presentación visual, lo que permite a los diseñadores y desarrolladores trabajar de manera independiente en cada aspecto del sitio web.</a:t>
            </a:r>
          </a:p>
          <a:p>
            <a:pPr algn="just"/>
            <a:endParaRPr lang="es-ES" dirty="0">
              <a:solidFill>
                <a:schemeClr val="bg1"/>
              </a:solidFill>
            </a:endParaRPr>
          </a:p>
          <a:p>
            <a:pPr algn="just"/>
            <a:r>
              <a:rPr lang="es-ES" dirty="0">
                <a:solidFill>
                  <a:schemeClr val="bg1"/>
                </a:solidFill>
              </a:rPr>
              <a:t>A través de CSS se pueden definir estilos visuales para los elementos de una página web, como el color de fondo, el tamaño de la fuente, la disposición de los elementos, entre otros. </a:t>
            </a:r>
          </a:p>
          <a:p>
            <a:pPr algn="just"/>
            <a:endParaRPr lang="es-ES" dirty="0">
              <a:solidFill>
                <a:schemeClr val="bg1"/>
              </a:solidFill>
            </a:endParaRPr>
          </a:p>
          <a:p>
            <a:pPr algn="just"/>
            <a:r>
              <a:rPr lang="es-ES" dirty="0">
                <a:solidFill>
                  <a:schemeClr val="bg1"/>
                </a:solidFill>
              </a:rPr>
              <a:t>Esto permite dar una apariencia consistente y profesional a todas las páginas del sitio web, y hacer que sea fácil de navegar y de leer para los usuarios.</a:t>
            </a: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p:txBody>
      </p:sp>
      <p:sp>
        <p:nvSpPr>
          <p:cNvPr id="12" name="11 Rectángulo redondeado"/>
          <p:cNvSpPr/>
          <p:nvPr/>
        </p:nvSpPr>
        <p:spPr>
          <a:xfrm>
            <a:off x="1214414" y="4000504"/>
            <a:ext cx="7715304" cy="928694"/>
          </a:xfrm>
          <a:prstGeom prst="roundRect">
            <a:avLst/>
          </a:prstGeom>
          <a:solidFill>
            <a:schemeClr val="accent1">
              <a:alpha val="1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7" name="CuadroTexto 1"/>
          <p:cNvSpPr txBox="1">
            <a:spLocks noChangeArrowheads="1"/>
          </p:cNvSpPr>
          <p:nvPr/>
        </p:nvSpPr>
        <p:spPr bwMode="auto">
          <a:xfrm flipH="1">
            <a:off x="0" y="214313"/>
            <a:ext cx="9144000" cy="523875"/>
          </a:xfrm>
          <a:prstGeom prst="rect">
            <a:avLst/>
          </a:prstGeom>
          <a:noFill/>
          <a:ln w="9525">
            <a:noFill/>
            <a:miter lim="800000"/>
            <a:headEnd/>
            <a:tailEnd/>
          </a:ln>
        </p:spPr>
        <p:txBody>
          <a:bodyPr>
            <a:spAutoFit/>
          </a:bodyPr>
          <a:lstStyle/>
          <a:p>
            <a:pPr algn="ctr">
              <a:buClr>
                <a:schemeClr val="bg1"/>
              </a:buClr>
            </a:pPr>
            <a:r>
              <a:rPr lang="es-ES" sz="2800" dirty="0">
                <a:solidFill>
                  <a:schemeClr val="bg1"/>
                </a:solidFill>
              </a:rPr>
              <a:t>Presentación Escuela</a:t>
            </a:r>
          </a:p>
        </p:txBody>
      </p:sp>
      <p:sp>
        <p:nvSpPr>
          <p:cNvPr id="8" name="7 CuadroTexto"/>
          <p:cNvSpPr txBox="1"/>
          <p:nvPr/>
        </p:nvSpPr>
        <p:spPr>
          <a:xfrm>
            <a:off x="1643042" y="2357431"/>
            <a:ext cx="6715172" cy="2031325"/>
          </a:xfrm>
          <a:prstGeom prst="rect">
            <a:avLst/>
          </a:prstGeom>
          <a:noFill/>
        </p:spPr>
        <p:txBody>
          <a:bodyPr wrap="square" rtlCol="0">
            <a:spAutoFit/>
          </a:bodyPr>
          <a:lstStyle/>
          <a:p>
            <a:pPr algn="just"/>
            <a:r>
              <a:rPr lang="es-ES" dirty="0">
                <a:solidFill>
                  <a:schemeClr val="bg1"/>
                </a:solidFill>
              </a:rPr>
              <a:t>Tres centros educativos  en Madrid dedicados a la Formación Profesional en sus dos subsistemas de Formación Reglada:</a:t>
            </a:r>
          </a:p>
          <a:p>
            <a:pPr algn="just"/>
            <a:endParaRPr lang="es-ES" dirty="0">
              <a:solidFill>
                <a:schemeClr val="bg1"/>
              </a:solidFill>
            </a:endParaRPr>
          </a:p>
          <a:p>
            <a:pPr algn="just"/>
            <a:r>
              <a:rPr lang="es-ES" dirty="0">
                <a:solidFill>
                  <a:schemeClr val="bg1"/>
                </a:solidFill>
              </a:rPr>
              <a:t> - Ciclos Formativos de Formación Profesional Básica, Grado Medio y Superior </a:t>
            </a:r>
          </a:p>
          <a:p>
            <a:pPr algn="just"/>
            <a:endParaRPr lang="es-ES" dirty="0">
              <a:solidFill>
                <a:schemeClr val="bg1"/>
              </a:solidFill>
            </a:endParaRPr>
          </a:p>
          <a:p>
            <a:pPr algn="just">
              <a:buFontTx/>
              <a:buChar char="-"/>
            </a:pPr>
            <a:r>
              <a:rPr lang="es-ES" dirty="0">
                <a:solidFill>
                  <a:schemeClr val="bg1"/>
                </a:solidFill>
              </a:rPr>
              <a:t>y Formación para el Empleo</a:t>
            </a:r>
          </a:p>
        </p:txBody>
      </p:sp>
      <p:pic>
        <p:nvPicPr>
          <p:cNvPr id="5121" name="Picture 1"/>
          <p:cNvPicPr>
            <a:picLocks noChangeAspect="1" noChangeArrowheads="1"/>
          </p:cNvPicPr>
          <p:nvPr/>
        </p:nvPicPr>
        <p:blipFill>
          <a:blip r:embed="rId3"/>
          <a:srcRect/>
          <a:stretch>
            <a:fillRect/>
          </a:stretch>
        </p:blipFill>
        <p:spPr bwMode="auto">
          <a:xfrm>
            <a:off x="3286116" y="1285860"/>
            <a:ext cx="2809875" cy="666750"/>
          </a:xfrm>
          <a:prstGeom prst="rect">
            <a:avLst/>
          </a:prstGeom>
          <a:noFill/>
          <a:ln w="9525">
            <a:noFill/>
            <a:miter lim="800000"/>
            <a:headEnd/>
            <a:tailEnd/>
          </a:ln>
          <a:effectLst/>
        </p:spPr>
      </p:pic>
      <p:sp>
        <p:nvSpPr>
          <p:cNvPr id="10" name="9 CuadroTexto"/>
          <p:cNvSpPr txBox="1"/>
          <p:nvPr/>
        </p:nvSpPr>
        <p:spPr>
          <a:xfrm>
            <a:off x="3000364" y="4786322"/>
            <a:ext cx="3786214" cy="1477328"/>
          </a:xfrm>
          <a:prstGeom prst="rect">
            <a:avLst/>
          </a:prstGeom>
          <a:solidFill>
            <a:schemeClr val="accent3">
              <a:lumMod val="75000"/>
            </a:schemeClr>
          </a:solidFill>
          <a:ln w="31750">
            <a:solidFill>
              <a:schemeClr val="accent3">
                <a:lumMod val="60000"/>
                <a:lumOff val="40000"/>
              </a:schemeClr>
            </a:solidFill>
          </a:ln>
          <a:effectLst>
            <a:innerShdw blurRad="63500" dist="50800" dir="13500000">
              <a:schemeClr val="accent3">
                <a:lumMod val="20000"/>
                <a:lumOff val="80000"/>
                <a:alpha val="50000"/>
              </a:schemeClr>
            </a:innerShdw>
          </a:effectLst>
          <a:scene3d>
            <a:camera prst="orthographicFront"/>
            <a:lightRig rig="threePt" dir="t"/>
          </a:scene3d>
          <a:sp3d extrusionH="19050" contourW="19050">
            <a:bevelT w="38100" h="95250"/>
            <a:bevelB/>
            <a:contourClr>
              <a:schemeClr val="accent3">
                <a:lumMod val="60000"/>
                <a:lumOff val="40000"/>
              </a:schemeClr>
            </a:contourClr>
          </a:sp3d>
        </p:spPr>
        <p:txBody>
          <a:bodyPr wrap="square" rtlCol="0">
            <a:spAutoFit/>
          </a:bodyPr>
          <a:lstStyle/>
          <a:p>
            <a:pPr algn="ctr"/>
            <a:endParaRPr lang="es-ES" b="1" dirty="0">
              <a:solidFill>
                <a:schemeClr val="bg1"/>
              </a:solidFill>
            </a:endParaRPr>
          </a:p>
          <a:p>
            <a:pPr algn="ctr"/>
            <a:r>
              <a:rPr lang="es-ES" b="1" dirty="0">
                <a:solidFill>
                  <a:schemeClr val="bg1"/>
                </a:solidFill>
              </a:rPr>
              <a:t>COORDINADORA RESPONSABLE:</a:t>
            </a:r>
          </a:p>
          <a:p>
            <a:pPr algn="ctr"/>
            <a:r>
              <a:rPr lang="es-ES" b="1" dirty="0">
                <a:solidFill>
                  <a:schemeClr val="bg1"/>
                </a:solidFill>
              </a:rPr>
              <a:t>Andrea Sánchez Cebrián</a:t>
            </a:r>
          </a:p>
          <a:p>
            <a:pPr algn="ctr"/>
            <a:r>
              <a:rPr lang="es-ES" b="1" dirty="0">
                <a:solidFill>
                  <a:schemeClr val="bg1"/>
                </a:solidFill>
              </a:rPr>
              <a:t>Dpto. de Coordinación para el Empleo</a:t>
            </a:r>
          </a:p>
          <a:p>
            <a:endParaRPr lang="es-E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Introducción </a:t>
            </a:r>
          </a:p>
          <a:p>
            <a:pPr algn="ctr"/>
            <a:endParaRPr lang="es-ES" sz="1200" b="1" dirty="0">
              <a:solidFill>
                <a:schemeClr val="bg1"/>
              </a:solidFill>
            </a:endParaRPr>
          </a:p>
        </p:txBody>
      </p:sp>
      <p:sp>
        <p:nvSpPr>
          <p:cNvPr id="10" name="9 CuadroTexto"/>
          <p:cNvSpPr txBox="1"/>
          <p:nvPr/>
        </p:nvSpPr>
        <p:spPr>
          <a:xfrm>
            <a:off x="1214414" y="1791958"/>
            <a:ext cx="7715304" cy="4216539"/>
          </a:xfrm>
          <a:prstGeom prst="rect">
            <a:avLst/>
          </a:prstGeom>
          <a:solidFill>
            <a:schemeClr val="accent1"/>
          </a:solidFill>
        </p:spPr>
        <p:txBody>
          <a:bodyPr wrap="square" rtlCol="0">
            <a:spAutoFit/>
          </a:bodyPr>
          <a:lstStyle/>
          <a:p>
            <a:pPr algn="just"/>
            <a:r>
              <a:rPr lang="es-ES" sz="2000" b="1" dirty="0">
                <a:solidFill>
                  <a:schemeClr val="bg1"/>
                </a:solidFill>
              </a:rPr>
              <a:t>¿Qué características y actuación tiene CSS en una página Web? (2)</a:t>
            </a:r>
            <a:endParaRPr lang="es-ES" sz="2000" dirty="0">
              <a:solidFill>
                <a:schemeClr val="bg1"/>
              </a:solidFill>
            </a:endParaRPr>
          </a:p>
          <a:p>
            <a:pPr algn="just"/>
            <a:endParaRPr lang="es-ES" sz="2000" dirty="0">
              <a:solidFill>
                <a:schemeClr val="bg1"/>
              </a:solidFill>
            </a:endParaRPr>
          </a:p>
          <a:p>
            <a:pPr algn="just"/>
            <a:r>
              <a:rPr lang="es-ES" sz="2400" dirty="0">
                <a:solidFill>
                  <a:srgbClr val="FFFF00"/>
                </a:solidFill>
              </a:rPr>
              <a:t>CSS </a:t>
            </a:r>
            <a:r>
              <a:rPr lang="es-ES" dirty="0">
                <a:solidFill>
                  <a:srgbClr val="FFFF00"/>
                </a:solidFill>
              </a:rPr>
              <a:t>también permite adaptar la presentación de una página web a diferentes dispositivos y resoluciones de pantalla a través de </a:t>
            </a:r>
            <a:r>
              <a:rPr lang="es-ES" sz="2400" b="1" dirty="0">
                <a:solidFill>
                  <a:srgbClr val="FFFF00"/>
                </a:solidFill>
              </a:rPr>
              <a:t>media </a:t>
            </a:r>
            <a:r>
              <a:rPr lang="es-ES" sz="2400" b="1" dirty="0" err="1">
                <a:solidFill>
                  <a:srgbClr val="FFFF00"/>
                </a:solidFill>
              </a:rPr>
              <a:t>queries</a:t>
            </a:r>
            <a:r>
              <a:rPr lang="es-ES" sz="2400" b="1" dirty="0">
                <a:solidFill>
                  <a:srgbClr val="FFFF00"/>
                </a:solidFill>
              </a:rPr>
              <a:t> </a:t>
            </a:r>
            <a:endParaRPr lang="es-ES" b="1" dirty="0">
              <a:solidFill>
                <a:srgbClr val="FFFF00"/>
              </a:solidFill>
            </a:endParaRPr>
          </a:p>
          <a:p>
            <a:pPr algn="just"/>
            <a:endParaRPr lang="es-ES" b="1" dirty="0">
              <a:solidFill>
                <a:srgbClr val="FFFF00"/>
              </a:solidFill>
            </a:endParaRPr>
          </a:p>
          <a:p>
            <a:pPr algn="just"/>
            <a:endParaRPr lang="es-ES" b="1" dirty="0">
              <a:solidFill>
                <a:srgbClr val="FFFF00"/>
              </a:solidFill>
            </a:endParaRPr>
          </a:p>
          <a:p>
            <a:pPr lvl="1" algn="just"/>
            <a:r>
              <a:rPr lang="es-ES" dirty="0">
                <a:solidFill>
                  <a:schemeClr val="bg1"/>
                </a:solidFill>
              </a:rPr>
              <a:t>(permiten aplicar estilos CSS según el tipo general de un dispositivo (como impresión o pantalla) u otras características como la resolución de la pantalla o el ancho del </a:t>
            </a:r>
            <a:r>
              <a:rPr lang="es-ES" dirty="0" err="1">
                <a:solidFill>
                  <a:schemeClr val="bg1"/>
                </a:solidFill>
              </a:rPr>
              <a:t>viewport</a:t>
            </a:r>
            <a:r>
              <a:rPr lang="es-ES" dirty="0">
                <a:solidFill>
                  <a:schemeClr val="bg1"/>
                </a:solidFill>
              </a:rPr>
              <a:t> del navegador. ), </a:t>
            </a:r>
          </a:p>
          <a:p>
            <a:pPr algn="just"/>
            <a:endParaRPr lang="es-ES" dirty="0">
              <a:solidFill>
                <a:schemeClr val="bg1"/>
              </a:solidFill>
            </a:endParaRPr>
          </a:p>
          <a:p>
            <a:pPr algn="just"/>
            <a:endParaRPr lang="es-ES" dirty="0">
              <a:solidFill>
                <a:schemeClr val="bg1"/>
              </a:solidFill>
            </a:endParaRPr>
          </a:p>
          <a:p>
            <a:pPr algn="just"/>
            <a:r>
              <a:rPr lang="es-ES" dirty="0">
                <a:solidFill>
                  <a:schemeClr val="bg1"/>
                </a:solidFill>
              </a:rPr>
              <a:t>lo que es esencial en la era actual en donde el acceso a la web se da desde diferentes dispositivos y pantallas de diferentes tamaños</a:t>
            </a:r>
          </a:p>
          <a:p>
            <a:pPr algn="just"/>
            <a:endParaRPr lang="es-ES" dirty="0">
              <a:solidFill>
                <a:schemeClr val="bg1"/>
              </a:solidFill>
            </a:endParaRPr>
          </a:p>
        </p:txBody>
      </p:sp>
      <p:sp>
        <p:nvSpPr>
          <p:cNvPr id="8" name="7 Rectángulo redondeado"/>
          <p:cNvSpPr/>
          <p:nvPr/>
        </p:nvSpPr>
        <p:spPr>
          <a:xfrm>
            <a:off x="1214414" y="3714752"/>
            <a:ext cx="7715304" cy="928694"/>
          </a:xfrm>
          <a:prstGeom prst="roundRect">
            <a:avLst/>
          </a:prstGeom>
          <a:solidFill>
            <a:schemeClr val="accent1">
              <a:alpha val="1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628182"/>
            <a:ext cx="7715304" cy="5016758"/>
          </a:xfrm>
          <a:prstGeom prst="rect">
            <a:avLst/>
          </a:prstGeom>
          <a:solidFill>
            <a:schemeClr val="accent1"/>
          </a:solidFill>
        </p:spPr>
        <p:txBody>
          <a:bodyPr wrap="square" rtlCol="0">
            <a:spAutoFit/>
          </a:bodyPr>
          <a:lstStyle/>
          <a:p>
            <a:pPr algn="just"/>
            <a:r>
              <a:rPr lang="es-ES" sz="2000" b="1" dirty="0">
                <a:solidFill>
                  <a:schemeClr val="bg1"/>
                </a:solidFill>
              </a:rPr>
              <a:t>Componentes principales</a:t>
            </a:r>
            <a:endParaRPr lang="es-ES" sz="2000" dirty="0">
              <a:solidFill>
                <a:schemeClr val="bg1"/>
              </a:solidFill>
            </a:endParaRPr>
          </a:p>
          <a:p>
            <a:pPr algn="just"/>
            <a:endParaRPr lang="es-ES" sz="2000" dirty="0">
              <a:solidFill>
                <a:schemeClr val="bg1"/>
              </a:solidFill>
            </a:endParaRPr>
          </a:p>
          <a:p>
            <a:pPr algn="just"/>
            <a:r>
              <a:rPr lang="es-ES" sz="1750" b="1" dirty="0">
                <a:solidFill>
                  <a:srgbClr val="FFFF00"/>
                </a:solidFill>
              </a:rPr>
              <a:t>Selectores</a:t>
            </a:r>
            <a:r>
              <a:rPr lang="es-ES" sz="1750" dirty="0">
                <a:solidFill>
                  <a:schemeClr val="bg1"/>
                </a:solidFill>
              </a:rPr>
              <a:t>: </a:t>
            </a:r>
            <a:r>
              <a:rPr lang="es-ES" sz="1750" b="1" dirty="0">
                <a:solidFill>
                  <a:schemeClr val="bg1"/>
                </a:solidFill>
              </a:rPr>
              <a:t>son los elementos HTML a los que se aplicarán las reglas CSS. </a:t>
            </a:r>
            <a:r>
              <a:rPr lang="es-ES" sz="1750" dirty="0">
                <a:solidFill>
                  <a:srgbClr val="FFFF00"/>
                </a:solidFill>
              </a:rPr>
              <a:t>Los selectores pueden ser basados en el nombre de la etiqueta, la clase, el ID, entre otros.</a:t>
            </a:r>
          </a:p>
          <a:p>
            <a:pPr algn="just"/>
            <a:endParaRPr lang="es-ES" sz="1750" dirty="0">
              <a:solidFill>
                <a:schemeClr val="bg1"/>
              </a:solidFill>
            </a:endParaRPr>
          </a:p>
          <a:p>
            <a:pPr algn="just"/>
            <a:r>
              <a:rPr lang="es-ES" sz="1750" b="1" dirty="0">
                <a:solidFill>
                  <a:srgbClr val="FFFF00"/>
                </a:solidFill>
              </a:rPr>
              <a:t>Propiedades</a:t>
            </a:r>
            <a:r>
              <a:rPr lang="es-ES" sz="1750" b="1" dirty="0">
                <a:solidFill>
                  <a:schemeClr val="bg1"/>
                </a:solidFill>
              </a:rPr>
              <a:t>: son las características visuales que se modificarán en los elementos seleccionados. </a:t>
            </a:r>
            <a:r>
              <a:rPr lang="es-ES" sz="1750" dirty="0">
                <a:solidFill>
                  <a:srgbClr val="FFFF00"/>
                </a:solidFill>
              </a:rPr>
              <a:t>Algunas propiedades comunes son color, tamaño de fuente, margen, </a:t>
            </a:r>
            <a:r>
              <a:rPr lang="es-ES" sz="1750" dirty="0" err="1">
                <a:solidFill>
                  <a:srgbClr val="FFFF00"/>
                </a:solidFill>
              </a:rPr>
              <a:t>padding</a:t>
            </a:r>
            <a:r>
              <a:rPr lang="es-ES" sz="1750" dirty="0">
                <a:solidFill>
                  <a:srgbClr val="FFFF00"/>
                </a:solidFill>
              </a:rPr>
              <a:t>, borde, entre otras</a:t>
            </a:r>
            <a:r>
              <a:rPr lang="es-ES" sz="1750" dirty="0">
                <a:solidFill>
                  <a:schemeClr val="bg1"/>
                </a:solidFill>
              </a:rPr>
              <a:t>.</a:t>
            </a:r>
          </a:p>
          <a:p>
            <a:pPr algn="just"/>
            <a:endParaRPr lang="es-ES" sz="1750" dirty="0">
              <a:solidFill>
                <a:schemeClr val="bg1"/>
              </a:solidFill>
            </a:endParaRPr>
          </a:p>
          <a:p>
            <a:pPr algn="just"/>
            <a:r>
              <a:rPr lang="es-ES" sz="1750" b="1" dirty="0">
                <a:solidFill>
                  <a:srgbClr val="FFFF00"/>
                </a:solidFill>
              </a:rPr>
              <a:t>Valores</a:t>
            </a:r>
            <a:r>
              <a:rPr lang="es-ES" sz="1750" dirty="0">
                <a:solidFill>
                  <a:schemeClr val="bg1"/>
                </a:solidFill>
              </a:rPr>
              <a:t>: </a:t>
            </a:r>
            <a:r>
              <a:rPr lang="es-ES" sz="1750" b="1" dirty="0">
                <a:solidFill>
                  <a:schemeClr val="bg1"/>
                </a:solidFill>
              </a:rPr>
              <a:t>son los valores asignados a las propiedades</a:t>
            </a:r>
            <a:r>
              <a:rPr lang="es-ES" sz="1750" dirty="0">
                <a:solidFill>
                  <a:schemeClr val="bg1"/>
                </a:solidFill>
              </a:rPr>
              <a:t>. </a:t>
            </a:r>
            <a:r>
              <a:rPr lang="es-ES" sz="1750" dirty="0">
                <a:solidFill>
                  <a:srgbClr val="FFFF00"/>
                </a:solidFill>
              </a:rPr>
              <a:t>Pueden ser valores numéricos, unidades de medida, nombres de colores, entre otros.</a:t>
            </a:r>
          </a:p>
          <a:p>
            <a:pPr algn="just"/>
            <a:endParaRPr lang="es-ES" sz="1750" dirty="0">
              <a:solidFill>
                <a:schemeClr val="bg1"/>
              </a:solidFill>
            </a:endParaRPr>
          </a:p>
          <a:p>
            <a:pPr algn="just"/>
            <a:r>
              <a:rPr lang="es-ES" sz="1750" b="1" dirty="0">
                <a:solidFill>
                  <a:srgbClr val="FFFF00"/>
                </a:solidFill>
              </a:rPr>
              <a:t>Declaraciones</a:t>
            </a:r>
            <a:r>
              <a:rPr lang="es-ES" sz="1750" dirty="0">
                <a:solidFill>
                  <a:schemeClr val="bg1"/>
                </a:solidFill>
              </a:rPr>
              <a:t>: </a:t>
            </a:r>
            <a:r>
              <a:rPr lang="es-ES" sz="1750" b="1" dirty="0">
                <a:solidFill>
                  <a:schemeClr val="bg1"/>
                </a:solidFill>
              </a:rPr>
              <a:t>son las líneas que componen una regla CSS y consisten en una propiedad y un valor separados por dos puntos.</a:t>
            </a:r>
          </a:p>
          <a:p>
            <a:pPr algn="just"/>
            <a:endParaRPr lang="es-ES" sz="1750" dirty="0">
              <a:solidFill>
                <a:schemeClr val="bg1"/>
              </a:solidFill>
            </a:endParaRPr>
          </a:p>
          <a:p>
            <a:pPr algn="just"/>
            <a:r>
              <a:rPr lang="es-ES" sz="1750" b="1" dirty="0">
                <a:solidFill>
                  <a:srgbClr val="FFFF00"/>
                </a:solidFill>
              </a:rPr>
              <a:t>Reglas</a:t>
            </a:r>
            <a:r>
              <a:rPr lang="es-ES" sz="1750" dirty="0">
                <a:solidFill>
                  <a:schemeClr val="bg1"/>
                </a:solidFill>
              </a:rPr>
              <a:t>: </a:t>
            </a:r>
            <a:r>
              <a:rPr lang="es-ES" sz="1750" b="1" dirty="0">
                <a:solidFill>
                  <a:schemeClr val="bg1"/>
                </a:solidFill>
              </a:rPr>
              <a:t>son conjuntos de declaraciones que se aplican a los elementos seleccionados</a:t>
            </a:r>
            <a:r>
              <a:rPr lang="es-ES" sz="1750" dirty="0">
                <a:solidFill>
                  <a:schemeClr val="bg1"/>
                </a:solidFill>
              </a:rPr>
              <a:t>.</a:t>
            </a:r>
            <a:endParaRPr lang="es-ES"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40944"/>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291004"/>
            <a:ext cx="7715304" cy="5416868"/>
          </a:xfrm>
          <a:prstGeom prst="rect">
            <a:avLst/>
          </a:prstGeom>
          <a:solidFill>
            <a:schemeClr val="accent1"/>
          </a:solidFill>
        </p:spPr>
        <p:txBody>
          <a:bodyPr wrap="square" rtlCol="0">
            <a:spAutoFit/>
          </a:bodyPr>
          <a:lstStyle/>
          <a:p>
            <a:pPr algn="just"/>
            <a:r>
              <a:rPr lang="es-ES" sz="2000" b="1" dirty="0">
                <a:solidFill>
                  <a:schemeClr val="bg1"/>
                </a:solidFill>
              </a:rPr>
              <a:t>Componentes principales (2)</a:t>
            </a:r>
            <a:endParaRPr lang="es-ES" sz="2000" dirty="0">
              <a:solidFill>
                <a:schemeClr val="bg1"/>
              </a:solidFill>
            </a:endParaRPr>
          </a:p>
          <a:p>
            <a:pPr algn="just"/>
            <a:endParaRPr lang="es-ES" sz="2000" dirty="0">
              <a:solidFill>
                <a:schemeClr val="bg1"/>
              </a:solidFill>
            </a:endParaRPr>
          </a:p>
          <a:p>
            <a:pPr algn="just"/>
            <a:r>
              <a:rPr lang="es-ES" sz="1600" b="1" dirty="0">
                <a:solidFill>
                  <a:srgbClr val="FFFF00"/>
                </a:solidFill>
              </a:rPr>
              <a:t>Archivos</a:t>
            </a:r>
            <a:r>
              <a:rPr lang="es-ES" sz="1600" dirty="0">
                <a:solidFill>
                  <a:schemeClr val="bg1"/>
                </a:solidFill>
              </a:rPr>
              <a:t>: son los archivos donde se guardan las reglas CSS y se vinculan en el HTML.</a:t>
            </a:r>
          </a:p>
          <a:p>
            <a:pPr algn="just"/>
            <a:endParaRPr lang="es-ES" sz="1600" dirty="0">
              <a:solidFill>
                <a:schemeClr val="bg1"/>
              </a:solidFill>
            </a:endParaRPr>
          </a:p>
          <a:p>
            <a:pPr algn="just"/>
            <a:r>
              <a:rPr lang="es-ES" sz="1600" b="1" dirty="0">
                <a:solidFill>
                  <a:srgbClr val="FFFF00"/>
                </a:solidFill>
              </a:rPr>
              <a:t>Media </a:t>
            </a:r>
            <a:r>
              <a:rPr lang="es-ES" sz="1600" b="1" dirty="0" err="1">
                <a:solidFill>
                  <a:srgbClr val="FFFF00"/>
                </a:solidFill>
              </a:rPr>
              <a:t>Queries</a:t>
            </a:r>
            <a:r>
              <a:rPr lang="es-ES" sz="1600" b="1" dirty="0">
                <a:solidFill>
                  <a:srgbClr val="FFFF00"/>
                </a:solidFill>
              </a:rPr>
              <a:t>: </a:t>
            </a:r>
            <a:r>
              <a:rPr lang="es-ES" sz="1600" dirty="0">
                <a:solidFill>
                  <a:schemeClr val="bg1"/>
                </a:solidFill>
              </a:rPr>
              <a:t>es un componente que permite adaptar la presentación de una página web a diferentes dispositivos y resoluciones de pantalla.</a:t>
            </a:r>
          </a:p>
          <a:p>
            <a:pPr algn="just"/>
            <a:endParaRPr lang="es-ES" sz="1600" dirty="0">
              <a:solidFill>
                <a:schemeClr val="bg1"/>
              </a:solidFill>
            </a:endParaRPr>
          </a:p>
          <a:p>
            <a:pPr algn="just"/>
            <a:r>
              <a:rPr lang="es-ES" sz="1600" b="1" dirty="0" err="1">
                <a:solidFill>
                  <a:srgbClr val="FFFF00"/>
                </a:solidFill>
              </a:rPr>
              <a:t>Grid</a:t>
            </a:r>
            <a:r>
              <a:rPr lang="es-ES" sz="1600" b="1" dirty="0">
                <a:solidFill>
                  <a:srgbClr val="FFFF00"/>
                </a:solidFill>
              </a:rPr>
              <a:t> y </a:t>
            </a:r>
            <a:r>
              <a:rPr lang="es-ES" sz="1600" b="1" dirty="0" err="1">
                <a:solidFill>
                  <a:srgbClr val="FFFF00"/>
                </a:solidFill>
              </a:rPr>
              <a:t>Flexbox</a:t>
            </a:r>
            <a:r>
              <a:rPr lang="es-ES" sz="1600" b="1" dirty="0">
                <a:solidFill>
                  <a:srgbClr val="FFFF00"/>
                </a:solidFill>
              </a:rPr>
              <a:t>: </a:t>
            </a:r>
            <a:r>
              <a:rPr lang="es-ES" sz="1600" dirty="0">
                <a:solidFill>
                  <a:schemeClr val="bg1"/>
                </a:solidFill>
              </a:rPr>
              <a:t>son sistemas de diseño que ayudan a crear diseños más flexibles y adaptables.</a:t>
            </a:r>
          </a:p>
          <a:p>
            <a:pPr algn="just"/>
            <a:endParaRPr lang="es-ES" sz="1600" dirty="0">
              <a:solidFill>
                <a:schemeClr val="bg1"/>
              </a:solidFill>
            </a:endParaRPr>
          </a:p>
          <a:p>
            <a:pPr algn="just"/>
            <a:r>
              <a:rPr lang="es-ES" sz="1600" b="1" dirty="0">
                <a:solidFill>
                  <a:srgbClr val="FFFF00"/>
                </a:solidFill>
              </a:rPr>
              <a:t>Lenguajes de </a:t>
            </a:r>
            <a:r>
              <a:rPr lang="es-ES" sz="1600" b="1" dirty="0" err="1">
                <a:solidFill>
                  <a:srgbClr val="FFFF00"/>
                </a:solidFill>
              </a:rPr>
              <a:t>preprocesamiento</a:t>
            </a:r>
            <a:r>
              <a:rPr lang="es-ES" sz="1600" b="1" dirty="0">
                <a:solidFill>
                  <a:srgbClr val="FFFF00"/>
                </a:solidFill>
              </a:rPr>
              <a:t>: (LESS, SASS, STYLUS) </a:t>
            </a:r>
            <a:r>
              <a:rPr lang="es-ES" sz="1600" dirty="0">
                <a:solidFill>
                  <a:schemeClr val="bg1"/>
                </a:solidFill>
              </a:rPr>
              <a:t>son lenguajes que proporcionan una sintaxis adicional a CSS para facilitar el desarrollo y mejorar la productividad de los desarrolladores.</a:t>
            </a:r>
          </a:p>
          <a:p>
            <a:pPr algn="just"/>
            <a:endParaRPr lang="es-ES" sz="1600" dirty="0">
              <a:solidFill>
                <a:schemeClr val="bg1"/>
              </a:solidFill>
            </a:endParaRPr>
          </a:p>
          <a:p>
            <a:pPr algn="just"/>
            <a:r>
              <a:rPr lang="es-ES" b="1" dirty="0">
                <a:solidFill>
                  <a:srgbClr val="FFFF00"/>
                </a:solidFill>
              </a:rPr>
              <a:t>Hay algunos otros componentes menores que también son importantes en CSS:</a:t>
            </a:r>
          </a:p>
          <a:p>
            <a:pPr algn="just"/>
            <a:endParaRPr lang="es-ES" sz="1600" dirty="0">
              <a:solidFill>
                <a:schemeClr val="bg1"/>
              </a:solidFill>
            </a:endParaRPr>
          </a:p>
          <a:p>
            <a:pPr algn="just"/>
            <a:r>
              <a:rPr lang="es-ES" sz="1600" b="1" dirty="0">
                <a:solidFill>
                  <a:srgbClr val="FFFF00"/>
                </a:solidFill>
              </a:rPr>
              <a:t>Comentarios</a:t>
            </a:r>
            <a:r>
              <a:rPr lang="es-ES" sz="1600" dirty="0">
                <a:solidFill>
                  <a:schemeClr val="bg1"/>
                </a:solidFill>
              </a:rPr>
              <a:t>: son líneas de código que no son interpretadas por el navegador y sirven para dejar notas o documentación dentro de un archivo CSS.</a:t>
            </a:r>
          </a:p>
          <a:p>
            <a:pPr algn="just"/>
            <a:endParaRPr lang="es-ES" sz="1600" dirty="0">
              <a:solidFill>
                <a:schemeClr val="bg1"/>
              </a:solidFill>
            </a:endParaRPr>
          </a:p>
          <a:p>
            <a:pPr algn="just"/>
            <a:r>
              <a:rPr lang="es-ES" sz="1600" b="1" dirty="0">
                <a:solidFill>
                  <a:srgbClr val="FFFF00"/>
                </a:solidFill>
              </a:rPr>
              <a:t>Unidades de medida: </a:t>
            </a:r>
            <a:r>
              <a:rPr lang="es-ES" sz="1600" dirty="0">
                <a:solidFill>
                  <a:schemeClr val="bg1"/>
                </a:solidFill>
              </a:rPr>
              <a:t>son los valores numéricos que se asignan a las propiedades y pueden ser expresadas en diferentes unidades como </a:t>
            </a:r>
            <a:r>
              <a:rPr lang="es-ES" sz="1600" dirty="0" err="1">
                <a:solidFill>
                  <a:schemeClr val="bg1"/>
                </a:solidFill>
              </a:rPr>
              <a:t>pixels</a:t>
            </a:r>
            <a:r>
              <a:rPr lang="es-ES" sz="1600" dirty="0">
                <a:solidFill>
                  <a:schemeClr val="bg1"/>
                </a:solidFill>
              </a:rPr>
              <a:t>, </a:t>
            </a:r>
            <a:r>
              <a:rPr lang="es-ES" sz="1600" dirty="0" err="1">
                <a:solidFill>
                  <a:schemeClr val="bg1"/>
                </a:solidFill>
              </a:rPr>
              <a:t>ems</a:t>
            </a:r>
            <a:r>
              <a:rPr lang="es-ES" sz="1600" dirty="0">
                <a:solidFill>
                  <a:schemeClr val="bg1"/>
                </a:solidFill>
              </a:rPr>
              <a:t>, porcentajes, entre otras.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628182"/>
            <a:ext cx="7715304" cy="5170646"/>
          </a:xfrm>
          <a:prstGeom prst="rect">
            <a:avLst/>
          </a:prstGeom>
          <a:solidFill>
            <a:schemeClr val="accent1"/>
          </a:solidFill>
        </p:spPr>
        <p:txBody>
          <a:bodyPr wrap="square" rtlCol="0">
            <a:spAutoFit/>
          </a:bodyPr>
          <a:lstStyle/>
          <a:p>
            <a:pPr algn="just"/>
            <a:r>
              <a:rPr lang="es-ES" sz="2000" b="1" dirty="0">
                <a:solidFill>
                  <a:schemeClr val="bg1"/>
                </a:solidFill>
              </a:rPr>
              <a:t>Componentes principales (3)</a:t>
            </a:r>
            <a:endParaRPr lang="es-ES" sz="2000" dirty="0">
              <a:solidFill>
                <a:schemeClr val="bg1"/>
              </a:solidFill>
            </a:endParaRPr>
          </a:p>
          <a:p>
            <a:pPr algn="just"/>
            <a:endParaRPr lang="es-ES" sz="2000" dirty="0">
              <a:solidFill>
                <a:schemeClr val="bg1"/>
              </a:solidFill>
            </a:endParaRPr>
          </a:p>
          <a:p>
            <a:pPr algn="just"/>
            <a:r>
              <a:rPr lang="es-ES" b="1" dirty="0" err="1">
                <a:solidFill>
                  <a:srgbClr val="FFFF00"/>
                </a:solidFill>
              </a:rPr>
              <a:t>Pseudo</a:t>
            </a:r>
            <a:r>
              <a:rPr lang="es-ES" b="1" dirty="0">
                <a:solidFill>
                  <a:srgbClr val="FFFF00"/>
                </a:solidFill>
              </a:rPr>
              <a:t>-clases y </a:t>
            </a:r>
            <a:r>
              <a:rPr lang="es-ES" b="1" dirty="0" err="1">
                <a:solidFill>
                  <a:srgbClr val="FFFF00"/>
                </a:solidFill>
              </a:rPr>
              <a:t>pseudo</a:t>
            </a:r>
            <a:r>
              <a:rPr lang="es-ES" b="1" dirty="0">
                <a:solidFill>
                  <a:srgbClr val="FFFF00"/>
                </a:solidFill>
              </a:rPr>
              <a:t>-elementos: </a:t>
            </a:r>
            <a:r>
              <a:rPr lang="es-ES" sz="2000" dirty="0">
                <a:solidFill>
                  <a:schemeClr val="accent2">
                    <a:lumMod val="40000"/>
                    <a:lumOff val="60000"/>
                  </a:schemeClr>
                </a:solidFill>
              </a:rPr>
              <a:t>son selectores que permiten </a:t>
            </a:r>
            <a:r>
              <a:rPr lang="es-ES" sz="2000" b="1" dirty="0">
                <a:solidFill>
                  <a:schemeClr val="accent2">
                    <a:lumMod val="40000"/>
                    <a:lumOff val="60000"/>
                  </a:schemeClr>
                </a:solidFill>
              </a:rPr>
              <a:t>seleccionar elementos HTML basados en su estado o posición dentro del documento.</a:t>
            </a:r>
          </a:p>
          <a:p>
            <a:pPr algn="just"/>
            <a:endParaRPr lang="es-ES" dirty="0">
              <a:solidFill>
                <a:schemeClr val="bg1"/>
              </a:solidFill>
            </a:endParaRPr>
          </a:p>
          <a:p>
            <a:pPr algn="just"/>
            <a:r>
              <a:rPr lang="es-ES" b="1" dirty="0">
                <a:solidFill>
                  <a:srgbClr val="FFFF00"/>
                </a:solidFill>
              </a:rPr>
              <a:t>Box-</a:t>
            </a:r>
            <a:r>
              <a:rPr lang="es-ES" b="1" dirty="0" err="1">
                <a:solidFill>
                  <a:srgbClr val="FFFF00"/>
                </a:solidFill>
              </a:rPr>
              <a:t>model</a:t>
            </a:r>
            <a:r>
              <a:rPr lang="es-ES" b="1" dirty="0">
                <a:solidFill>
                  <a:srgbClr val="FFFF00"/>
                </a:solidFill>
              </a:rPr>
              <a:t>: </a:t>
            </a:r>
            <a:r>
              <a:rPr lang="es-ES" dirty="0">
                <a:solidFill>
                  <a:schemeClr val="accent2">
                    <a:lumMod val="40000"/>
                    <a:lumOff val="60000"/>
                  </a:schemeClr>
                </a:solidFill>
              </a:rPr>
              <a:t>es el sistema que utiliza CSS para calcular </a:t>
            </a:r>
            <a:r>
              <a:rPr lang="es-ES" b="1" dirty="0">
                <a:solidFill>
                  <a:schemeClr val="accent2">
                    <a:lumMod val="40000"/>
                    <a:lumOff val="60000"/>
                  </a:schemeClr>
                </a:solidFill>
              </a:rPr>
              <a:t>el tamaño y la posición </a:t>
            </a:r>
            <a:r>
              <a:rPr lang="es-ES" dirty="0">
                <a:solidFill>
                  <a:schemeClr val="accent2">
                    <a:lumMod val="40000"/>
                    <a:lumOff val="60000"/>
                  </a:schemeClr>
                </a:solidFill>
              </a:rPr>
              <a:t>de los elementos en una página web.</a:t>
            </a:r>
          </a:p>
          <a:p>
            <a:pPr algn="just"/>
            <a:endParaRPr lang="es-ES" dirty="0">
              <a:solidFill>
                <a:schemeClr val="bg1"/>
              </a:solidFill>
            </a:endParaRPr>
          </a:p>
          <a:p>
            <a:pPr algn="just"/>
            <a:r>
              <a:rPr lang="es-ES" b="1" dirty="0">
                <a:solidFill>
                  <a:srgbClr val="FFFF00"/>
                </a:solidFill>
              </a:rPr>
              <a:t>Herramientas de depuración: </a:t>
            </a:r>
            <a:r>
              <a:rPr lang="es-ES" dirty="0">
                <a:solidFill>
                  <a:schemeClr val="bg1"/>
                </a:solidFill>
              </a:rPr>
              <a:t>son herramientas que permiten identificar y solucionar problemas en el código CSS, tales como </a:t>
            </a:r>
            <a:r>
              <a:rPr lang="es-ES" b="1" dirty="0">
                <a:solidFill>
                  <a:schemeClr val="bg1"/>
                </a:solidFill>
              </a:rPr>
              <a:t>el inspector de elementos en los navegadores web.</a:t>
            </a:r>
            <a:endParaRPr lang="es-ES" sz="1600" b="1" dirty="0">
              <a:solidFill>
                <a:schemeClr val="bg1"/>
              </a:solidFill>
            </a:endParaRPr>
          </a:p>
          <a:p>
            <a:pPr algn="just"/>
            <a:endParaRPr lang="es-ES" sz="1600" dirty="0">
              <a:solidFill>
                <a:schemeClr val="bg1"/>
              </a:solidFill>
            </a:endParaRPr>
          </a:p>
          <a:p>
            <a:pPr algn="just"/>
            <a:r>
              <a:rPr lang="es-ES" dirty="0">
                <a:solidFill>
                  <a:schemeClr val="bg1"/>
                </a:solidFill>
              </a:rPr>
              <a:t>CSS tiene muchos componentes que trabajan juntos para permitir que los diseñadores y desarrolladores creen estilos visuales atractivos y adaptables para los sitios web, y hacer que sea fácil de navegar y leer para los usuarios.</a:t>
            </a:r>
          </a:p>
          <a:p>
            <a:pPr algn="just"/>
            <a:endParaRPr lang="es-ES" dirty="0">
              <a:solidFill>
                <a:schemeClr val="bg1"/>
              </a:solidFill>
            </a:endParaRPr>
          </a:p>
          <a:p>
            <a:pPr algn="just"/>
            <a:endParaRPr lang="es-ES" sz="1600" dirty="0">
              <a:solidFill>
                <a:schemeClr val="bg1"/>
              </a:solidFill>
            </a:endParaRPr>
          </a:p>
        </p:txBody>
      </p:sp>
      <p:sp>
        <p:nvSpPr>
          <p:cNvPr id="8" name="7 Rectángulo redondeado"/>
          <p:cNvSpPr/>
          <p:nvPr/>
        </p:nvSpPr>
        <p:spPr>
          <a:xfrm>
            <a:off x="1214414" y="5307288"/>
            <a:ext cx="7715304" cy="928694"/>
          </a:xfrm>
          <a:prstGeom prst="roundRect">
            <a:avLst/>
          </a:prstGeom>
          <a:solidFill>
            <a:schemeClr val="accent1">
              <a:alpha val="1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628182"/>
            <a:ext cx="7715304" cy="4770537"/>
          </a:xfrm>
          <a:prstGeom prst="rect">
            <a:avLst/>
          </a:prstGeom>
          <a:solidFill>
            <a:schemeClr val="accent1"/>
          </a:solidFill>
        </p:spPr>
        <p:txBody>
          <a:bodyPr wrap="square" rtlCol="0">
            <a:spAutoFit/>
          </a:bodyPr>
          <a:lstStyle/>
          <a:p>
            <a:pPr algn="just"/>
            <a:r>
              <a:rPr lang="es-ES" dirty="0">
                <a:solidFill>
                  <a:schemeClr val="bg1"/>
                </a:solidFill>
              </a:rPr>
              <a:t>Ejemplos:</a:t>
            </a: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sz="1600" dirty="0">
              <a:solidFill>
                <a:schemeClr val="bg1"/>
              </a:solidFill>
            </a:endParaRPr>
          </a:p>
        </p:txBody>
      </p:sp>
      <p:pic>
        <p:nvPicPr>
          <p:cNvPr id="7170" name="Picture 2"/>
          <p:cNvPicPr>
            <a:picLocks noChangeAspect="1" noChangeArrowheads="1"/>
          </p:cNvPicPr>
          <p:nvPr/>
        </p:nvPicPr>
        <p:blipFill>
          <a:blip r:embed="rId3"/>
          <a:srcRect/>
          <a:stretch>
            <a:fillRect/>
          </a:stretch>
        </p:blipFill>
        <p:spPr bwMode="auto">
          <a:xfrm>
            <a:off x="2571736" y="1714488"/>
            <a:ext cx="5857884" cy="4501138"/>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628182"/>
            <a:ext cx="7715304" cy="4924425"/>
          </a:xfrm>
          <a:prstGeom prst="rect">
            <a:avLst/>
          </a:prstGeom>
          <a:solidFill>
            <a:schemeClr val="accent1"/>
          </a:solidFill>
        </p:spPr>
        <p:txBody>
          <a:bodyPr wrap="square" rtlCol="0">
            <a:spAutoFit/>
          </a:bodyPr>
          <a:lstStyle/>
          <a:p>
            <a:pPr algn="just"/>
            <a:r>
              <a:rPr lang="es-ES" sz="2000" b="1" dirty="0">
                <a:solidFill>
                  <a:schemeClr val="bg1"/>
                </a:solidFill>
              </a:rPr>
              <a:t>Ejemplos</a:t>
            </a:r>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dirty="0">
              <a:solidFill>
                <a:schemeClr val="bg1"/>
              </a:solidFill>
            </a:endParaRPr>
          </a:p>
          <a:p>
            <a:pPr algn="just"/>
            <a:endParaRPr lang="es-ES" sz="1600" dirty="0">
              <a:solidFill>
                <a:schemeClr val="bg1"/>
              </a:solidFill>
            </a:endParaRPr>
          </a:p>
        </p:txBody>
      </p:sp>
      <p:pic>
        <p:nvPicPr>
          <p:cNvPr id="8194" name="Picture 2"/>
          <p:cNvPicPr>
            <a:picLocks noChangeAspect="1" noChangeArrowheads="1"/>
          </p:cNvPicPr>
          <p:nvPr/>
        </p:nvPicPr>
        <p:blipFill>
          <a:blip r:embed="rId3"/>
          <a:srcRect/>
          <a:stretch>
            <a:fillRect/>
          </a:stretch>
        </p:blipFill>
        <p:spPr bwMode="auto">
          <a:xfrm>
            <a:off x="2302526" y="1714488"/>
            <a:ext cx="6484284" cy="4429156"/>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628182"/>
            <a:ext cx="7715304" cy="4924425"/>
          </a:xfrm>
          <a:prstGeom prst="rect">
            <a:avLst/>
          </a:prstGeom>
          <a:solidFill>
            <a:schemeClr val="accent1"/>
          </a:solidFill>
        </p:spPr>
        <p:txBody>
          <a:bodyPr wrap="square" rtlCol="0">
            <a:spAutoFit/>
          </a:bodyPr>
          <a:lstStyle/>
          <a:p>
            <a:pPr algn="just"/>
            <a:r>
              <a:rPr lang="es-ES" sz="2000" b="1" dirty="0">
                <a:solidFill>
                  <a:schemeClr val="bg1"/>
                </a:solidFill>
              </a:rPr>
              <a:t>Ejemplos</a:t>
            </a:r>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dirty="0">
              <a:solidFill>
                <a:schemeClr val="bg1"/>
              </a:solidFill>
            </a:endParaRPr>
          </a:p>
          <a:p>
            <a:pPr algn="just"/>
            <a:endParaRPr lang="es-ES" sz="1600" dirty="0">
              <a:solidFill>
                <a:schemeClr val="bg1"/>
              </a:solidFill>
            </a:endParaRPr>
          </a:p>
        </p:txBody>
      </p:sp>
      <p:pic>
        <p:nvPicPr>
          <p:cNvPr id="9218" name="Picture 2"/>
          <p:cNvPicPr>
            <a:picLocks noChangeAspect="1" noChangeArrowheads="1"/>
          </p:cNvPicPr>
          <p:nvPr/>
        </p:nvPicPr>
        <p:blipFill>
          <a:blip r:embed="rId3"/>
          <a:srcRect/>
          <a:stretch>
            <a:fillRect/>
          </a:stretch>
        </p:blipFill>
        <p:spPr bwMode="auto">
          <a:xfrm>
            <a:off x="2289182" y="1714488"/>
            <a:ext cx="6570974" cy="4762508"/>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628182"/>
            <a:ext cx="7715304" cy="4924425"/>
          </a:xfrm>
          <a:prstGeom prst="rect">
            <a:avLst/>
          </a:prstGeom>
          <a:solidFill>
            <a:schemeClr val="accent1"/>
          </a:solidFill>
        </p:spPr>
        <p:txBody>
          <a:bodyPr wrap="square" rtlCol="0">
            <a:spAutoFit/>
          </a:bodyPr>
          <a:lstStyle/>
          <a:p>
            <a:pPr algn="just"/>
            <a:r>
              <a:rPr lang="es-ES" sz="2000" b="1" dirty="0">
                <a:solidFill>
                  <a:schemeClr val="bg1"/>
                </a:solidFill>
              </a:rPr>
              <a:t>Ejemplos</a:t>
            </a:r>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dirty="0">
              <a:solidFill>
                <a:schemeClr val="bg1"/>
              </a:solidFill>
            </a:endParaRPr>
          </a:p>
          <a:p>
            <a:pPr algn="just"/>
            <a:endParaRPr lang="es-ES" sz="1600" dirty="0">
              <a:solidFill>
                <a:schemeClr val="bg1"/>
              </a:solidFill>
            </a:endParaRPr>
          </a:p>
        </p:txBody>
      </p:sp>
      <p:pic>
        <p:nvPicPr>
          <p:cNvPr id="10242" name="Picture 2"/>
          <p:cNvPicPr>
            <a:picLocks noChangeAspect="1" noChangeArrowheads="1"/>
          </p:cNvPicPr>
          <p:nvPr/>
        </p:nvPicPr>
        <p:blipFill>
          <a:blip r:embed="rId3"/>
          <a:srcRect/>
          <a:stretch>
            <a:fillRect/>
          </a:stretch>
        </p:blipFill>
        <p:spPr bwMode="auto">
          <a:xfrm>
            <a:off x="2344518" y="1714488"/>
            <a:ext cx="6500576" cy="4572032"/>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628182"/>
            <a:ext cx="7715304" cy="492442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dirty="0">
              <a:solidFill>
                <a:schemeClr val="bg1"/>
              </a:solidFill>
            </a:endParaRPr>
          </a:p>
          <a:p>
            <a:pPr algn="just"/>
            <a:endParaRPr lang="es-ES" sz="1600" dirty="0">
              <a:solidFill>
                <a:schemeClr val="bg1"/>
              </a:solidFill>
            </a:endParaRPr>
          </a:p>
        </p:txBody>
      </p:sp>
      <p:pic>
        <p:nvPicPr>
          <p:cNvPr id="11266" name="Picture 2"/>
          <p:cNvPicPr>
            <a:picLocks noChangeAspect="1" noChangeArrowheads="1"/>
          </p:cNvPicPr>
          <p:nvPr/>
        </p:nvPicPr>
        <p:blipFill>
          <a:blip r:embed="rId3"/>
          <a:srcRect/>
          <a:stretch>
            <a:fillRect/>
          </a:stretch>
        </p:blipFill>
        <p:spPr bwMode="auto">
          <a:xfrm>
            <a:off x="1357290" y="1785926"/>
            <a:ext cx="7432158" cy="4695836"/>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628182"/>
            <a:ext cx="7715304" cy="492442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dirty="0">
              <a:solidFill>
                <a:schemeClr val="bg1"/>
              </a:solidFill>
            </a:endParaRPr>
          </a:p>
          <a:p>
            <a:pPr algn="just"/>
            <a:endParaRPr lang="es-ES" sz="1600" dirty="0">
              <a:solidFill>
                <a:schemeClr val="bg1"/>
              </a:solidFill>
            </a:endParaRPr>
          </a:p>
        </p:txBody>
      </p:sp>
      <p:pic>
        <p:nvPicPr>
          <p:cNvPr id="12290" name="Picture 2"/>
          <p:cNvPicPr>
            <a:picLocks noChangeAspect="1" noChangeArrowheads="1"/>
          </p:cNvPicPr>
          <p:nvPr/>
        </p:nvPicPr>
        <p:blipFill>
          <a:blip r:embed="rId3"/>
          <a:srcRect/>
          <a:stretch>
            <a:fillRect/>
          </a:stretch>
        </p:blipFill>
        <p:spPr bwMode="auto">
          <a:xfrm>
            <a:off x="1285852" y="1781164"/>
            <a:ext cx="7500990" cy="4648232"/>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
          <p:nvSpPr>
            <p:cNvPr id="5" name="CuadroTexto 1"/>
            <p:cNvSpPr txBox="1">
              <a:spLocks noChangeArrowheads="1"/>
            </p:cNvSpPr>
            <p:nvPr/>
          </p:nvSpPr>
          <p:spPr bwMode="auto">
            <a:xfrm flipH="1">
              <a:off x="0" y="214313"/>
              <a:ext cx="9144000" cy="523875"/>
            </a:xfrm>
            <a:prstGeom prst="rect">
              <a:avLst/>
            </a:prstGeom>
            <a:noFill/>
            <a:ln w="9525">
              <a:noFill/>
              <a:miter lim="800000"/>
              <a:headEnd/>
              <a:tailEnd/>
            </a:ln>
          </p:spPr>
          <p:txBody>
            <a:bodyPr>
              <a:spAutoFit/>
            </a:bodyPr>
            <a:lstStyle/>
            <a:p>
              <a:pPr>
                <a:buClr>
                  <a:schemeClr val="bg1"/>
                </a:buClr>
              </a:pPr>
              <a:r>
                <a:rPr lang="es-ES" sz="2800" dirty="0">
                  <a:solidFill>
                    <a:schemeClr val="bg1"/>
                  </a:solidFill>
                </a:rPr>
                <a:t>           EXPERIENCIA CURRICULAR DOCENTE</a:t>
              </a:r>
            </a:p>
          </p:txBody>
        </p:sp>
      </p:grpSp>
      <p:pic>
        <p:nvPicPr>
          <p:cNvPr id="6" name="Picture 2"/>
          <p:cNvPicPr>
            <a:picLocks noChangeAspect="1" noChangeArrowheads="1"/>
          </p:cNvPicPr>
          <p:nvPr/>
        </p:nvPicPr>
        <p:blipFill>
          <a:blip r:embed="rId3" cstate="print"/>
          <a:srcRect/>
          <a:stretch>
            <a:fillRect/>
          </a:stretch>
        </p:blipFill>
        <p:spPr bwMode="auto">
          <a:xfrm>
            <a:off x="7483384" y="785813"/>
            <a:ext cx="1660616" cy="1285865"/>
          </a:xfrm>
          <a:prstGeom prst="rect">
            <a:avLst/>
          </a:prstGeom>
          <a:noFill/>
          <a:ln w="9525">
            <a:noFill/>
            <a:miter lim="800000"/>
            <a:headEnd/>
            <a:tailEnd/>
          </a:ln>
        </p:spPr>
      </p:pic>
      <p:sp>
        <p:nvSpPr>
          <p:cNvPr id="7" name="6 CuadroTexto"/>
          <p:cNvSpPr txBox="1">
            <a:spLocks noChangeArrowheads="1"/>
          </p:cNvSpPr>
          <p:nvPr/>
        </p:nvSpPr>
        <p:spPr bwMode="auto">
          <a:xfrm>
            <a:off x="1571604" y="948690"/>
            <a:ext cx="7000875" cy="5909310"/>
          </a:xfrm>
          <a:prstGeom prst="rect">
            <a:avLst/>
          </a:prstGeom>
          <a:noFill/>
          <a:ln w="9525">
            <a:noFill/>
            <a:miter lim="800000"/>
            <a:headEnd/>
            <a:tailEnd/>
          </a:ln>
        </p:spPr>
        <p:txBody>
          <a:bodyPr wrap="square">
            <a:spAutoFit/>
          </a:bodyPr>
          <a:lstStyle/>
          <a:p>
            <a:pPr>
              <a:buFont typeface="Arial" charset="0"/>
              <a:buChar char="•"/>
            </a:pPr>
            <a:r>
              <a:rPr lang="es-ES" sz="1400" dirty="0">
                <a:solidFill>
                  <a:schemeClr val="bg1"/>
                </a:solidFill>
                <a:latin typeface="Calibri" pitchFamily="34" charset="0"/>
              </a:rPr>
              <a:t>Diplomada en Informática</a:t>
            </a:r>
          </a:p>
          <a:p>
            <a:pPr>
              <a:buFont typeface="Arial" charset="0"/>
              <a:buChar char="•"/>
            </a:pPr>
            <a:r>
              <a:rPr lang="es-ES" sz="1400" dirty="0">
                <a:solidFill>
                  <a:schemeClr val="bg1"/>
                </a:solidFill>
                <a:latin typeface="Calibri" pitchFamily="34" charset="0"/>
              </a:rPr>
              <a:t>Diplomada en Informática Hospitalaria</a:t>
            </a:r>
          </a:p>
          <a:p>
            <a:pPr>
              <a:buFont typeface="Arial" charset="0"/>
              <a:buChar char="•"/>
            </a:pPr>
            <a:r>
              <a:rPr lang="es-ES" sz="1400" dirty="0">
                <a:solidFill>
                  <a:schemeClr val="bg1"/>
                </a:solidFill>
                <a:latin typeface="Calibri" pitchFamily="34" charset="0"/>
              </a:rPr>
              <a:t>Diplomada en Metodología general para la gestión de proyectos</a:t>
            </a:r>
          </a:p>
          <a:p>
            <a:pPr>
              <a:buFont typeface="Arial" charset="0"/>
              <a:buChar char="•"/>
            </a:pPr>
            <a:r>
              <a:rPr lang="es-ES" sz="1400" dirty="0">
                <a:solidFill>
                  <a:schemeClr val="bg1"/>
                </a:solidFill>
                <a:latin typeface="Calibri" pitchFamily="34" charset="0"/>
              </a:rPr>
              <a:t>Técnico Superior en Informática de Gestión</a:t>
            </a:r>
          </a:p>
          <a:p>
            <a:pPr>
              <a:buFont typeface="Arial" charset="0"/>
              <a:buChar char="•"/>
            </a:pPr>
            <a:r>
              <a:rPr lang="es-ES" sz="1400" dirty="0">
                <a:solidFill>
                  <a:schemeClr val="bg1"/>
                </a:solidFill>
                <a:latin typeface="Calibri" pitchFamily="34" charset="0"/>
              </a:rPr>
              <a:t>Estudiante del Grado en Criminología</a:t>
            </a:r>
          </a:p>
          <a:p>
            <a:endParaRPr lang="es-ES" sz="1400" dirty="0">
              <a:solidFill>
                <a:schemeClr val="bg1"/>
              </a:solidFill>
              <a:latin typeface="Calibri" pitchFamily="34" charset="0"/>
            </a:endParaRPr>
          </a:p>
          <a:p>
            <a:pPr>
              <a:buFont typeface="Arial" charset="0"/>
              <a:buChar char="•"/>
            </a:pPr>
            <a:r>
              <a:rPr lang="es-ES" sz="1400" dirty="0">
                <a:solidFill>
                  <a:schemeClr val="bg1"/>
                </a:solidFill>
                <a:latin typeface="Calibri" pitchFamily="34" charset="0"/>
              </a:rPr>
              <a:t>Certificado de Profesionalidad de  Docencia para la FPE</a:t>
            </a:r>
          </a:p>
          <a:p>
            <a:pPr>
              <a:buFont typeface="Arial" charset="0"/>
              <a:buChar char="•"/>
            </a:pPr>
            <a:r>
              <a:rPr lang="es-ES" sz="1400" dirty="0">
                <a:solidFill>
                  <a:schemeClr val="bg1"/>
                </a:solidFill>
                <a:latin typeface="Calibri" pitchFamily="34" charset="0"/>
              </a:rPr>
              <a:t>Diploma SSCE075PO-Formación de formadores en  E-</a:t>
            </a:r>
            <a:r>
              <a:rPr lang="es-ES" sz="1400" dirty="0" err="1">
                <a:solidFill>
                  <a:schemeClr val="bg1"/>
                </a:solidFill>
                <a:latin typeface="Calibri" pitchFamily="34" charset="0"/>
              </a:rPr>
              <a:t>Learning</a:t>
            </a:r>
            <a:endParaRPr lang="es-ES" sz="1400" dirty="0">
              <a:solidFill>
                <a:schemeClr val="bg1"/>
              </a:solidFill>
              <a:latin typeface="Calibri" pitchFamily="34" charset="0"/>
            </a:endParaRPr>
          </a:p>
          <a:p>
            <a:pPr>
              <a:buFont typeface="Arial" charset="0"/>
              <a:buChar char="•"/>
            </a:pPr>
            <a:r>
              <a:rPr lang="es-ES" sz="1400" dirty="0">
                <a:solidFill>
                  <a:schemeClr val="bg1"/>
                </a:solidFill>
                <a:latin typeface="Calibri" pitchFamily="34" charset="0"/>
              </a:rPr>
              <a:t>Diploma SSCE071PO-Experto en E-</a:t>
            </a:r>
            <a:r>
              <a:rPr lang="es-ES" sz="1400" dirty="0" err="1">
                <a:solidFill>
                  <a:schemeClr val="bg1"/>
                </a:solidFill>
                <a:latin typeface="Calibri" pitchFamily="34" charset="0"/>
              </a:rPr>
              <a:t>Learning</a:t>
            </a:r>
            <a:r>
              <a:rPr lang="es-ES" sz="1400" dirty="0">
                <a:solidFill>
                  <a:schemeClr val="bg1"/>
                </a:solidFill>
                <a:latin typeface="Calibri" pitchFamily="34" charset="0"/>
              </a:rPr>
              <a:t>.</a:t>
            </a:r>
          </a:p>
          <a:p>
            <a:pPr>
              <a:buFont typeface="Arial" charset="0"/>
              <a:buChar char="•"/>
            </a:pPr>
            <a:r>
              <a:rPr lang="es-ES" sz="1400" dirty="0">
                <a:solidFill>
                  <a:schemeClr val="bg1"/>
                </a:solidFill>
                <a:latin typeface="Calibri" pitchFamily="34" charset="0"/>
              </a:rPr>
              <a:t>Diploma SSCE123PO- Orientación socio-laboral </a:t>
            </a:r>
            <a:r>
              <a:rPr lang="es-ES" sz="1400" dirty="0" err="1">
                <a:solidFill>
                  <a:schemeClr val="bg1"/>
                </a:solidFill>
                <a:latin typeface="Calibri" pitchFamily="34" charset="0"/>
              </a:rPr>
              <a:t>On</a:t>
            </a:r>
            <a:r>
              <a:rPr lang="es-ES" sz="1400" dirty="0">
                <a:solidFill>
                  <a:schemeClr val="bg1"/>
                </a:solidFill>
                <a:latin typeface="Calibri" pitchFamily="34" charset="0"/>
              </a:rPr>
              <a:t> Line</a:t>
            </a:r>
          </a:p>
          <a:p>
            <a:pPr>
              <a:buFont typeface="Arial" charset="0"/>
              <a:buChar char="•"/>
            </a:pPr>
            <a:r>
              <a:rPr lang="es-ES" sz="1400" dirty="0">
                <a:solidFill>
                  <a:schemeClr val="bg1"/>
                </a:solidFill>
                <a:latin typeface="Calibri" pitchFamily="34" charset="0"/>
              </a:rPr>
              <a:t>Diploma SSCE001PO TELEFORMACIÓN PARA DOCENTES</a:t>
            </a:r>
          </a:p>
          <a:p>
            <a:pPr>
              <a:buFont typeface="Arial" charset="0"/>
              <a:buChar char="•"/>
            </a:pPr>
            <a:r>
              <a:rPr lang="es-ES" sz="1400" dirty="0">
                <a:solidFill>
                  <a:schemeClr val="bg1"/>
                </a:solidFill>
                <a:latin typeface="Calibri" pitchFamily="34" charset="0"/>
              </a:rPr>
              <a:t>Diploma SSCE009PO - HERRAMIENTAS DIGITALES EN EL AULA</a:t>
            </a:r>
          </a:p>
          <a:p>
            <a:pPr>
              <a:buFont typeface="Arial" charset="0"/>
              <a:buChar char="•"/>
            </a:pPr>
            <a:r>
              <a:rPr lang="es-ES" sz="1400" dirty="0">
                <a:solidFill>
                  <a:schemeClr val="bg1"/>
                </a:solidFill>
                <a:latin typeface="Calibri" pitchFamily="34" charset="0"/>
              </a:rPr>
              <a:t>Diploma Creación de Blogs y Redes Sociales</a:t>
            </a:r>
          </a:p>
          <a:p>
            <a:pPr>
              <a:buFont typeface="Arial" charset="0"/>
              <a:buChar char="•"/>
            </a:pPr>
            <a:r>
              <a:rPr lang="es-ES" sz="1400" dirty="0">
                <a:solidFill>
                  <a:schemeClr val="bg1"/>
                </a:solidFill>
                <a:latin typeface="Calibri" pitchFamily="34" charset="0"/>
              </a:rPr>
              <a:t>Experto Universitario en Criminología</a:t>
            </a:r>
          </a:p>
          <a:p>
            <a:pPr>
              <a:buFont typeface="Arial" charset="0"/>
              <a:buChar char="•"/>
            </a:pPr>
            <a:r>
              <a:rPr lang="es-ES" sz="1400" dirty="0">
                <a:solidFill>
                  <a:schemeClr val="bg1"/>
                </a:solidFill>
                <a:latin typeface="Calibri" pitchFamily="34" charset="0"/>
              </a:rPr>
              <a:t>Experto Docente en Herramientas de Análisis de Datos, Auditoría Interna y Seguridad</a:t>
            </a:r>
          </a:p>
          <a:p>
            <a:pPr>
              <a:buFont typeface="Arial" charset="0"/>
              <a:buChar char="•"/>
            </a:pPr>
            <a:r>
              <a:rPr lang="es-ES" sz="1400" dirty="0">
                <a:solidFill>
                  <a:schemeClr val="bg1"/>
                </a:solidFill>
                <a:latin typeface="Calibri" pitchFamily="34" charset="0"/>
              </a:rPr>
              <a:t>Certificado de Profesionalidad Implantación de espacios comerciales. </a:t>
            </a:r>
            <a:r>
              <a:rPr lang="es-ES" sz="1400" dirty="0" err="1">
                <a:solidFill>
                  <a:schemeClr val="bg1"/>
                </a:solidFill>
                <a:latin typeface="Calibri" pitchFamily="34" charset="0"/>
              </a:rPr>
              <a:t>Escaparatismo</a:t>
            </a:r>
            <a:endParaRPr lang="es-ES" sz="1400" dirty="0">
              <a:solidFill>
                <a:schemeClr val="bg1"/>
              </a:solidFill>
              <a:latin typeface="Calibri" pitchFamily="34" charset="0"/>
            </a:endParaRPr>
          </a:p>
          <a:p>
            <a:pPr>
              <a:buFont typeface="Arial" charset="0"/>
              <a:buChar char="•"/>
            </a:pPr>
            <a:r>
              <a:rPr lang="es-ES" sz="1400" dirty="0">
                <a:solidFill>
                  <a:schemeClr val="bg1"/>
                </a:solidFill>
                <a:latin typeface="Calibri" pitchFamily="34" charset="0"/>
              </a:rPr>
              <a:t>Diploma Dirección Comercial y Marketing. Selección y Formación de Equipos</a:t>
            </a:r>
          </a:p>
          <a:p>
            <a:endParaRPr lang="es-ES" sz="1400" dirty="0">
              <a:solidFill>
                <a:schemeClr val="bg1"/>
              </a:solidFill>
              <a:latin typeface="Calibri" pitchFamily="34" charset="0"/>
            </a:endParaRPr>
          </a:p>
          <a:p>
            <a:r>
              <a:rPr lang="es-ES" sz="1400" dirty="0">
                <a:solidFill>
                  <a:schemeClr val="bg1"/>
                </a:solidFill>
                <a:latin typeface="Calibri" pitchFamily="34" charset="0"/>
              </a:rPr>
              <a:t>Otros:</a:t>
            </a:r>
          </a:p>
          <a:p>
            <a:pPr>
              <a:buFont typeface="Arial" charset="0"/>
              <a:buChar char="•"/>
            </a:pPr>
            <a:r>
              <a:rPr lang="es-ES" sz="1400" dirty="0">
                <a:solidFill>
                  <a:schemeClr val="bg1"/>
                </a:solidFill>
                <a:latin typeface="Calibri" pitchFamily="34" charset="0"/>
              </a:rPr>
              <a:t>Emprendimiento: Cómo Gestionar el desarrollo tecnológico de una </a:t>
            </a:r>
            <a:r>
              <a:rPr lang="es-ES" sz="1400" dirty="0" err="1">
                <a:solidFill>
                  <a:schemeClr val="bg1"/>
                </a:solidFill>
                <a:latin typeface="Calibri" pitchFamily="34" charset="0"/>
              </a:rPr>
              <a:t>Startup</a:t>
            </a:r>
            <a:r>
              <a:rPr lang="es-ES" sz="1400" dirty="0">
                <a:solidFill>
                  <a:schemeClr val="bg1"/>
                </a:solidFill>
                <a:latin typeface="Calibri" pitchFamily="34" charset="0"/>
              </a:rPr>
              <a:t>.</a:t>
            </a:r>
          </a:p>
          <a:p>
            <a:pPr>
              <a:buFont typeface="Arial" charset="0"/>
              <a:buChar char="•"/>
            </a:pPr>
            <a:r>
              <a:rPr lang="es-ES" sz="1400" dirty="0">
                <a:solidFill>
                  <a:schemeClr val="bg1"/>
                </a:solidFill>
                <a:latin typeface="Calibri" pitchFamily="34" charset="0"/>
              </a:rPr>
              <a:t>Técnicas de Análisis de Datos y Big Data.</a:t>
            </a:r>
          </a:p>
          <a:p>
            <a:pPr>
              <a:buFont typeface="Arial" charset="0"/>
              <a:buChar char="•"/>
            </a:pPr>
            <a:r>
              <a:rPr lang="es-ES" sz="1400" dirty="0">
                <a:solidFill>
                  <a:schemeClr val="bg1"/>
                </a:solidFill>
                <a:latin typeface="Calibri" pitchFamily="34" charset="0"/>
              </a:rPr>
              <a:t>Certificado ITIL </a:t>
            </a:r>
            <a:r>
              <a:rPr lang="es-ES" sz="1400" dirty="0" err="1">
                <a:solidFill>
                  <a:schemeClr val="bg1"/>
                </a:solidFill>
                <a:latin typeface="Calibri" pitchFamily="34" charset="0"/>
              </a:rPr>
              <a:t>Fountation</a:t>
            </a:r>
            <a:r>
              <a:rPr lang="es-ES" sz="1400" dirty="0">
                <a:solidFill>
                  <a:schemeClr val="bg1"/>
                </a:solidFill>
                <a:latin typeface="Calibri" pitchFamily="34" charset="0"/>
              </a:rPr>
              <a:t> </a:t>
            </a:r>
            <a:r>
              <a:rPr lang="es-ES" sz="1400" dirty="0" err="1">
                <a:solidFill>
                  <a:schemeClr val="bg1"/>
                </a:solidFill>
                <a:latin typeface="Calibri" pitchFamily="34" charset="0"/>
              </a:rPr>
              <a:t>Certificate</a:t>
            </a:r>
            <a:r>
              <a:rPr lang="es-ES" sz="1400" dirty="0">
                <a:solidFill>
                  <a:schemeClr val="bg1"/>
                </a:solidFill>
                <a:latin typeface="Calibri" pitchFamily="34" charset="0"/>
              </a:rPr>
              <a:t> in IT </a:t>
            </a:r>
            <a:r>
              <a:rPr lang="es-ES" sz="1400" dirty="0" err="1">
                <a:solidFill>
                  <a:schemeClr val="bg1"/>
                </a:solidFill>
                <a:latin typeface="Calibri" pitchFamily="34" charset="0"/>
              </a:rPr>
              <a:t>Service</a:t>
            </a:r>
            <a:r>
              <a:rPr lang="es-ES" sz="1400" dirty="0">
                <a:solidFill>
                  <a:schemeClr val="bg1"/>
                </a:solidFill>
                <a:latin typeface="Calibri" pitchFamily="34" charset="0"/>
              </a:rPr>
              <a:t> Management</a:t>
            </a:r>
          </a:p>
          <a:p>
            <a:pPr>
              <a:buFont typeface="Arial" charset="0"/>
              <a:buChar char="•"/>
            </a:pPr>
            <a:r>
              <a:rPr lang="es-ES" sz="1400" dirty="0">
                <a:solidFill>
                  <a:schemeClr val="bg1"/>
                </a:solidFill>
                <a:latin typeface="Calibri" pitchFamily="34" charset="0"/>
              </a:rPr>
              <a:t>Certificado VTSP – </a:t>
            </a:r>
            <a:r>
              <a:rPr lang="es-ES" sz="1400" dirty="0" err="1">
                <a:solidFill>
                  <a:schemeClr val="bg1"/>
                </a:solidFill>
                <a:latin typeface="Calibri" pitchFamily="34" charset="0"/>
              </a:rPr>
              <a:t>Mobility</a:t>
            </a:r>
            <a:r>
              <a:rPr lang="es-ES" sz="1400" dirty="0">
                <a:solidFill>
                  <a:schemeClr val="bg1"/>
                </a:solidFill>
                <a:latin typeface="Calibri" pitchFamily="34" charset="0"/>
              </a:rPr>
              <a:t> 2016 </a:t>
            </a:r>
            <a:r>
              <a:rPr lang="es-ES" sz="1400" dirty="0" err="1">
                <a:solidFill>
                  <a:schemeClr val="bg1"/>
                </a:solidFill>
                <a:latin typeface="Calibri" pitchFamily="34" charset="0"/>
              </a:rPr>
              <a:t>Acreditation</a:t>
            </a:r>
            <a:r>
              <a:rPr lang="es-ES" sz="1400" dirty="0">
                <a:solidFill>
                  <a:schemeClr val="bg1"/>
                </a:solidFill>
                <a:latin typeface="Calibri" pitchFamily="34" charset="0"/>
              </a:rPr>
              <a:t> </a:t>
            </a:r>
            <a:r>
              <a:rPr lang="es-ES" sz="1400" dirty="0" err="1">
                <a:solidFill>
                  <a:schemeClr val="bg1"/>
                </a:solidFill>
                <a:latin typeface="Calibri" pitchFamily="34" charset="0"/>
              </a:rPr>
              <a:t>VMware</a:t>
            </a:r>
            <a:r>
              <a:rPr lang="es-ES" sz="1400" dirty="0">
                <a:solidFill>
                  <a:schemeClr val="bg1"/>
                </a:solidFill>
                <a:latin typeface="Calibri" pitchFamily="34" charset="0"/>
              </a:rPr>
              <a:t> </a:t>
            </a:r>
            <a:r>
              <a:rPr lang="es-ES" sz="1400" dirty="0" err="1">
                <a:solidFill>
                  <a:schemeClr val="bg1"/>
                </a:solidFill>
                <a:latin typeface="Calibri" pitchFamily="34" charset="0"/>
              </a:rPr>
              <a:t>Partner</a:t>
            </a:r>
            <a:r>
              <a:rPr lang="es-ES" sz="1400" dirty="0">
                <a:solidFill>
                  <a:schemeClr val="bg1"/>
                </a:solidFill>
                <a:latin typeface="Calibri" pitchFamily="34" charset="0"/>
              </a:rPr>
              <a:t> </a:t>
            </a:r>
            <a:r>
              <a:rPr lang="es-ES" sz="1400" dirty="0" err="1">
                <a:solidFill>
                  <a:schemeClr val="bg1"/>
                </a:solidFill>
                <a:latin typeface="Calibri" pitchFamily="34" charset="0"/>
              </a:rPr>
              <a:t>University</a:t>
            </a:r>
            <a:endParaRPr lang="es-ES" sz="1400" dirty="0">
              <a:solidFill>
                <a:schemeClr val="bg1"/>
              </a:solidFill>
              <a:latin typeface="Calibri" pitchFamily="34" charset="0"/>
            </a:endParaRPr>
          </a:p>
          <a:p>
            <a:pPr>
              <a:buFont typeface="Arial" charset="0"/>
              <a:buChar char="•"/>
            </a:pPr>
            <a:r>
              <a:rPr lang="es-ES" sz="1400" dirty="0">
                <a:solidFill>
                  <a:schemeClr val="bg1"/>
                </a:solidFill>
                <a:latin typeface="Calibri" pitchFamily="34" charset="0"/>
              </a:rPr>
              <a:t>Certificado VSP – </a:t>
            </a:r>
            <a:r>
              <a:rPr lang="es-ES" sz="1400" dirty="0" err="1">
                <a:solidFill>
                  <a:schemeClr val="bg1"/>
                </a:solidFill>
                <a:latin typeface="Calibri" pitchFamily="34" charset="0"/>
              </a:rPr>
              <a:t>Mobility</a:t>
            </a:r>
            <a:r>
              <a:rPr lang="es-ES" sz="1400" dirty="0">
                <a:solidFill>
                  <a:schemeClr val="bg1"/>
                </a:solidFill>
                <a:latin typeface="Calibri" pitchFamily="34" charset="0"/>
              </a:rPr>
              <a:t> 2016 </a:t>
            </a:r>
            <a:r>
              <a:rPr lang="es-ES" sz="1400" dirty="0" err="1">
                <a:solidFill>
                  <a:schemeClr val="bg1"/>
                </a:solidFill>
                <a:latin typeface="Calibri" pitchFamily="34" charset="0"/>
              </a:rPr>
              <a:t>Acreditation</a:t>
            </a:r>
            <a:r>
              <a:rPr lang="es-ES" sz="1400" dirty="0">
                <a:solidFill>
                  <a:schemeClr val="bg1"/>
                </a:solidFill>
                <a:latin typeface="Calibri" pitchFamily="34" charset="0"/>
              </a:rPr>
              <a:t> </a:t>
            </a:r>
            <a:r>
              <a:rPr lang="es-ES" sz="1400" dirty="0" err="1">
                <a:solidFill>
                  <a:schemeClr val="bg1"/>
                </a:solidFill>
                <a:latin typeface="Calibri" pitchFamily="34" charset="0"/>
              </a:rPr>
              <a:t>VMware</a:t>
            </a:r>
            <a:r>
              <a:rPr lang="es-ES" sz="1400" dirty="0">
                <a:solidFill>
                  <a:schemeClr val="bg1"/>
                </a:solidFill>
                <a:latin typeface="Calibri" pitchFamily="34" charset="0"/>
              </a:rPr>
              <a:t> </a:t>
            </a:r>
            <a:r>
              <a:rPr lang="es-ES" sz="1400" dirty="0" err="1">
                <a:solidFill>
                  <a:schemeClr val="bg1"/>
                </a:solidFill>
                <a:latin typeface="Calibri" pitchFamily="34" charset="0"/>
              </a:rPr>
              <a:t>Partner</a:t>
            </a:r>
            <a:r>
              <a:rPr lang="es-ES" sz="1400" dirty="0">
                <a:solidFill>
                  <a:schemeClr val="bg1"/>
                </a:solidFill>
                <a:latin typeface="Calibri" pitchFamily="34" charset="0"/>
              </a:rPr>
              <a:t> </a:t>
            </a:r>
            <a:r>
              <a:rPr lang="es-ES" sz="1400" dirty="0" err="1">
                <a:solidFill>
                  <a:schemeClr val="bg1"/>
                </a:solidFill>
                <a:latin typeface="Calibri" pitchFamily="34" charset="0"/>
              </a:rPr>
              <a:t>University</a:t>
            </a:r>
            <a:endParaRPr lang="es-ES" sz="1400" dirty="0">
              <a:solidFill>
                <a:schemeClr val="bg1"/>
              </a:solidFill>
              <a:latin typeface="Calibri" pitchFamily="34" charset="0"/>
            </a:endParaRPr>
          </a:p>
          <a:p>
            <a:pPr>
              <a:buFont typeface="Arial" charset="0"/>
              <a:buChar char="•"/>
            </a:pPr>
            <a:r>
              <a:rPr lang="es-ES" sz="1400" dirty="0">
                <a:solidFill>
                  <a:schemeClr val="bg1"/>
                </a:solidFill>
                <a:latin typeface="Calibri" pitchFamily="34" charset="0"/>
              </a:rPr>
              <a:t> Certificado Poténciate con Redes sociales</a:t>
            </a:r>
          </a:p>
          <a:p>
            <a:pPr>
              <a:buFont typeface="Arial" charset="0"/>
              <a:buChar char="•"/>
            </a:pPr>
            <a:r>
              <a:rPr lang="es-ES" sz="1400" dirty="0">
                <a:solidFill>
                  <a:schemeClr val="bg1"/>
                </a:solidFill>
                <a:latin typeface="Calibri" pitchFamily="34" charset="0"/>
              </a:rPr>
              <a:t>Ingeniería de Servicios</a:t>
            </a:r>
          </a:p>
          <a:p>
            <a:pPr>
              <a:buFont typeface="Arial" charset="0"/>
              <a:buChar char="•"/>
            </a:pPr>
            <a:r>
              <a:rPr lang="es-ES" sz="1400" dirty="0">
                <a:solidFill>
                  <a:schemeClr val="bg1"/>
                </a:solidFill>
                <a:latin typeface="Calibri" pitchFamily="34" charset="0"/>
              </a:rPr>
              <a:t>Comunicación Corporativa</a:t>
            </a:r>
          </a:p>
        </p:txBody>
      </p:sp>
      <p:pic>
        <p:nvPicPr>
          <p:cNvPr id="9" name="Picture 9"/>
          <p:cNvPicPr>
            <a:picLocks noChangeAspect="1" noChangeArrowheads="1"/>
          </p:cNvPicPr>
          <p:nvPr/>
        </p:nvPicPr>
        <p:blipFill>
          <a:blip r:embed="rId4" cstate="print"/>
          <a:srcRect/>
          <a:stretch>
            <a:fillRect/>
          </a:stretch>
        </p:blipFill>
        <p:spPr bwMode="auto">
          <a:xfrm>
            <a:off x="0" y="0"/>
            <a:ext cx="571472" cy="791615"/>
          </a:xfrm>
          <a:prstGeom prst="rect">
            <a:avLst/>
          </a:prstGeom>
          <a:noFill/>
          <a:ln w="9525">
            <a:noFill/>
            <a:miter lim="800000"/>
            <a:headEnd/>
            <a:tailEnd/>
          </a:ln>
        </p:spPr>
      </p:pic>
      <p:sp>
        <p:nvSpPr>
          <p:cNvPr id="10" name="9 CuadroTexto"/>
          <p:cNvSpPr txBox="1"/>
          <p:nvPr/>
        </p:nvSpPr>
        <p:spPr>
          <a:xfrm>
            <a:off x="4286248" y="928670"/>
            <a:ext cx="2071702" cy="369332"/>
          </a:xfrm>
          <a:prstGeom prst="rect">
            <a:avLst/>
          </a:prstGeom>
          <a:noFill/>
        </p:spPr>
        <p:txBody>
          <a:bodyPr wrap="square" rtlCol="0">
            <a:spAutoFit/>
          </a:bodyPr>
          <a:lstStyle/>
          <a:p>
            <a:endParaRPr lang="es-ES" dirty="0"/>
          </a:p>
        </p:txBody>
      </p:sp>
      <p:pic>
        <p:nvPicPr>
          <p:cNvPr id="11" name="Picture 3"/>
          <p:cNvPicPr>
            <a:picLocks noChangeAspect="1" noChangeArrowheads="1"/>
          </p:cNvPicPr>
          <p:nvPr/>
        </p:nvPicPr>
        <p:blipFill>
          <a:blip r:embed="rId5">
            <a:duotone>
              <a:prstClr val="black"/>
              <a:schemeClr val="accent1">
                <a:tint val="45000"/>
                <a:satMod val="400000"/>
              </a:schemeClr>
            </a:duotone>
          </a:blip>
          <a:srcRect/>
          <a:stretch>
            <a:fillRect/>
          </a:stretch>
        </p:blipFill>
        <p:spPr bwMode="auto">
          <a:xfrm>
            <a:off x="6858016" y="0"/>
            <a:ext cx="2071687" cy="696912"/>
          </a:xfrm>
          <a:prstGeom prst="rect">
            <a:avLst/>
          </a:prstGeom>
          <a:ln w="9525">
            <a:noFill/>
            <a:miter lim="800000"/>
            <a:headEnd/>
            <a:tailEnd/>
          </a:ln>
        </p:spPr>
      </p:pic>
      <p:pic>
        <p:nvPicPr>
          <p:cNvPr id="1026" name="Picture 2"/>
          <p:cNvPicPr>
            <a:picLocks noChangeAspect="1" noChangeArrowheads="1"/>
          </p:cNvPicPr>
          <p:nvPr/>
        </p:nvPicPr>
        <p:blipFill>
          <a:blip r:embed="rId6"/>
          <a:srcRect/>
          <a:stretch>
            <a:fillRect/>
          </a:stretch>
        </p:blipFill>
        <p:spPr bwMode="auto">
          <a:xfrm>
            <a:off x="4625682" y="6360364"/>
            <a:ext cx="1571636" cy="449039"/>
          </a:xfrm>
          <a:prstGeom prst="rect">
            <a:avLst/>
          </a:prstGeom>
          <a:noFill/>
          <a:ln w="9525">
            <a:noFill/>
            <a:miter lim="800000"/>
            <a:headEnd/>
            <a:tailEnd/>
          </a:ln>
          <a:effectLst/>
        </p:spPr>
      </p:pic>
      <p:pic>
        <p:nvPicPr>
          <p:cNvPr id="1027" name="Picture 3"/>
          <p:cNvPicPr>
            <a:picLocks noChangeAspect="1" noChangeArrowheads="1"/>
          </p:cNvPicPr>
          <p:nvPr/>
        </p:nvPicPr>
        <p:blipFill>
          <a:blip r:embed="rId7"/>
          <a:srcRect/>
          <a:stretch>
            <a:fillRect/>
          </a:stretch>
        </p:blipFill>
        <p:spPr bwMode="auto">
          <a:xfrm>
            <a:off x="6268756" y="6348748"/>
            <a:ext cx="1697034" cy="456894"/>
          </a:xfrm>
          <a:prstGeom prst="rect">
            <a:avLst/>
          </a:prstGeom>
          <a:noFill/>
          <a:ln w="9525">
            <a:noFill/>
            <a:miter lim="800000"/>
            <a:headEnd/>
            <a:tailEnd/>
          </a:ln>
          <a:effectLst/>
        </p:spPr>
      </p:pic>
      <p:pic>
        <p:nvPicPr>
          <p:cNvPr id="1028" name="Picture 4"/>
          <p:cNvPicPr>
            <a:picLocks noChangeAspect="1" noChangeArrowheads="1"/>
          </p:cNvPicPr>
          <p:nvPr/>
        </p:nvPicPr>
        <p:blipFill>
          <a:blip r:embed="rId8"/>
          <a:srcRect/>
          <a:stretch>
            <a:fillRect/>
          </a:stretch>
        </p:blipFill>
        <p:spPr bwMode="auto">
          <a:xfrm>
            <a:off x="8054706" y="6343272"/>
            <a:ext cx="463060" cy="457198"/>
          </a:xfrm>
          <a:prstGeom prst="rect">
            <a:avLst/>
          </a:prstGeom>
          <a:noFill/>
          <a:ln w="9525">
            <a:noFill/>
            <a:miter lim="800000"/>
            <a:headEnd/>
            <a:tailEnd/>
          </a:ln>
          <a:effectLst/>
        </p:spPr>
      </p:pic>
      <p:pic>
        <p:nvPicPr>
          <p:cNvPr id="1029" name="Picture 5"/>
          <p:cNvPicPr>
            <a:picLocks noChangeAspect="1" noChangeArrowheads="1"/>
          </p:cNvPicPr>
          <p:nvPr/>
        </p:nvPicPr>
        <p:blipFill>
          <a:blip r:embed="rId9"/>
          <a:srcRect/>
          <a:stretch>
            <a:fillRect/>
          </a:stretch>
        </p:blipFill>
        <p:spPr bwMode="auto">
          <a:xfrm>
            <a:off x="8626210" y="6343272"/>
            <a:ext cx="439614" cy="457198"/>
          </a:xfrm>
          <a:prstGeom prst="rect">
            <a:avLst/>
          </a:prstGeom>
          <a:noFill/>
          <a:ln w="9525">
            <a:noFill/>
            <a:miter lim="800000"/>
            <a:headEnd/>
            <a:tailEnd/>
          </a:ln>
          <a:effectLst/>
        </p:spPr>
      </p:pic>
      <p:pic>
        <p:nvPicPr>
          <p:cNvPr id="1031" name="Picture 7" descr="https://yt3.googleusercontent.com/ytc/AIdro_kyIU7Aux2mS6sw2syly6PkpOxXZyKaxC0QOKbtpA=s176-c-k-c0x00ffffff-no-rj"/>
          <p:cNvPicPr>
            <a:picLocks noChangeAspect="1" noChangeArrowheads="1"/>
          </p:cNvPicPr>
          <p:nvPr/>
        </p:nvPicPr>
        <p:blipFill>
          <a:blip r:embed="rId10" cstate="print"/>
          <a:srcRect/>
          <a:stretch>
            <a:fillRect/>
          </a:stretch>
        </p:blipFill>
        <p:spPr bwMode="auto">
          <a:xfrm>
            <a:off x="8429652" y="2714620"/>
            <a:ext cx="604830" cy="604830"/>
          </a:xfrm>
          <a:prstGeom prst="rect">
            <a:avLst/>
          </a:prstGeom>
          <a:noFill/>
        </p:spPr>
      </p:pic>
      <p:pic>
        <p:nvPicPr>
          <p:cNvPr id="1032" name="Picture 8"/>
          <p:cNvPicPr>
            <a:picLocks noChangeAspect="1" noChangeArrowheads="1"/>
          </p:cNvPicPr>
          <p:nvPr/>
        </p:nvPicPr>
        <p:blipFill>
          <a:blip r:embed="rId11" cstate="print"/>
          <a:srcRect/>
          <a:stretch>
            <a:fillRect/>
          </a:stretch>
        </p:blipFill>
        <p:spPr bwMode="auto">
          <a:xfrm>
            <a:off x="8035208" y="4557754"/>
            <a:ext cx="1028695" cy="290851"/>
          </a:xfrm>
          <a:prstGeom prst="rect">
            <a:avLst/>
          </a:prstGeom>
          <a:noFill/>
          <a:ln w="9525">
            <a:noFill/>
            <a:miter lim="800000"/>
            <a:headEnd/>
            <a:tailEnd/>
          </a:ln>
          <a:effectLst/>
        </p:spPr>
      </p:pic>
      <p:pic>
        <p:nvPicPr>
          <p:cNvPr id="1034" name="Picture 10" descr="Archivo:LogoUNED.jpg"/>
          <p:cNvPicPr>
            <a:picLocks noChangeAspect="1" noChangeArrowheads="1"/>
          </p:cNvPicPr>
          <p:nvPr/>
        </p:nvPicPr>
        <p:blipFill>
          <a:blip r:embed="rId12" cstate="print"/>
          <a:srcRect/>
          <a:stretch>
            <a:fillRect/>
          </a:stretch>
        </p:blipFill>
        <p:spPr bwMode="auto">
          <a:xfrm>
            <a:off x="8429612" y="3560924"/>
            <a:ext cx="642982" cy="642982"/>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628182"/>
            <a:ext cx="7715304" cy="492442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dirty="0">
              <a:solidFill>
                <a:schemeClr val="bg1"/>
              </a:solidFill>
            </a:endParaRPr>
          </a:p>
          <a:p>
            <a:pPr algn="just"/>
            <a:endParaRPr lang="es-ES" sz="1600" dirty="0">
              <a:solidFill>
                <a:schemeClr val="bg1"/>
              </a:solidFill>
            </a:endParaRPr>
          </a:p>
        </p:txBody>
      </p:sp>
      <p:pic>
        <p:nvPicPr>
          <p:cNvPr id="13314" name="Picture 2"/>
          <p:cNvPicPr>
            <a:picLocks noChangeAspect="1" noChangeArrowheads="1"/>
          </p:cNvPicPr>
          <p:nvPr/>
        </p:nvPicPr>
        <p:blipFill>
          <a:blip r:embed="rId3"/>
          <a:srcRect/>
          <a:stretch>
            <a:fillRect/>
          </a:stretch>
        </p:blipFill>
        <p:spPr bwMode="auto">
          <a:xfrm>
            <a:off x="1304879" y="1928802"/>
            <a:ext cx="7529997" cy="434341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628182"/>
            <a:ext cx="7715304" cy="492442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dirty="0">
              <a:solidFill>
                <a:schemeClr val="bg1"/>
              </a:solidFill>
            </a:endParaRPr>
          </a:p>
          <a:p>
            <a:pPr algn="just"/>
            <a:endParaRPr lang="es-ES" sz="1600" dirty="0">
              <a:solidFill>
                <a:schemeClr val="bg1"/>
              </a:solidFill>
            </a:endParaRPr>
          </a:p>
        </p:txBody>
      </p:sp>
      <p:pic>
        <p:nvPicPr>
          <p:cNvPr id="14338" name="Picture 2"/>
          <p:cNvPicPr>
            <a:picLocks noChangeAspect="1" noChangeArrowheads="1"/>
          </p:cNvPicPr>
          <p:nvPr/>
        </p:nvPicPr>
        <p:blipFill>
          <a:blip r:embed="rId3"/>
          <a:srcRect/>
          <a:stretch>
            <a:fillRect/>
          </a:stretch>
        </p:blipFill>
        <p:spPr bwMode="auto">
          <a:xfrm>
            <a:off x="1714480" y="1714488"/>
            <a:ext cx="6696862" cy="4757771"/>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628182"/>
            <a:ext cx="7715304" cy="492442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dirty="0">
              <a:solidFill>
                <a:schemeClr val="bg1"/>
              </a:solidFill>
            </a:endParaRPr>
          </a:p>
          <a:p>
            <a:pPr algn="just"/>
            <a:endParaRPr lang="es-ES" sz="1600" dirty="0">
              <a:solidFill>
                <a:schemeClr val="bg1"/>
              </a:solidFill>
            </a:endParaRPr>
          </a:p>
        </p:txBody>
      </p:sp>
      <p:pic>
        <p:nvPicPr>
          <p:cNvPr id="15362" name="Picture 2"/>
          <p:cNvPicPr>
            <a:picLocks noChangeAspect="1" noChangeArrowheads="1"/>
          </p:cNvPicPr>
          <p:nvPr/>
        </p:nvPicPr>
        <p:blipFill>
          <a:blip r:embed="rId3"/>
          <a:srcRect/>
          <a:stretch>
            <a:fillRect/>
          </a:stretch>
        </p:blipFill>
        <p:spPr bwMode="auto">
          <a:xfrm>
            <a:off x="1633448" y="1785926"/>
            <a:ext cx="6832353" cy="464347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628182"/>
            <a:ext cx="7715304" cy="492442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dirty="0">
              <a:solidFill>
                <a:schemeClr val="bg1"/>
              </a:solidFill>
            </a:endParaRPr>
          </a:p>
          <a:p>
            <a:pPr algn="just"/>
            <a:endParaRPr lang="es-ES" sz="1600" dirty="0">
              <a:solidFill>
                <a:schemeClr val="bg1"/>
              </a:solidFill>
            </a:endParaRPr>
          </a:p>
        </p:txBody>
      </p:sp>
      <p:pic>
        <p:nvPicPr>
          <p:cNvPr id="16386" name="Picture 2"/>
          <p:cNvPicPr>
            <a:picLocks noChangeAspect="1" noChangeArrowheads="1"/>
          </p:cNvPicPr>
          <p:nvPr/>
        </p:nvPicPr>
        <p:blipFill>
          <a:blip r:embed="rId3"/>
          <a:srcRect/>
          <a:stretch>
            <a:fillRect/>
          </a:stretch>
        </p:blipFill>
        <p:spPr bwMode="auto">
          <a:xfrm>
            <a:off x="1500166" y="1785926"/>
            <a:ext cx="6780632" cy="464347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628182"/>
            <a:ext cx="7715304" cy="492442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dirty="0">
              <a:solidFill>
                <a:schemeClr val="bg1"/>
              </a:solidFill>
            </a:endParaRPr>
          </a:p>
          <a:p>
            <a:pPr algn="just"/>
            <a:endParaRPr lang="es-ES" sz="1600" dirty="0">
              <a:solidFill>
                <a:schemeClr val="bg1"/>
              </a:solidFill>
            </a:endParaRPr>
          </a:p>
        </p:txBody>
      </p:sp>
      <p:pic>
        <p:nvPicPr>
          <p:cNvPr id="17411" name="Picture 3"/>
          <p:cNvPicPr>
            <a:picLocks noChangeAspect="1" noChangeArrowheads="1"/>
          </p:cNvPicPr>
          <p:nvPr/>
        </p:nvPicPr>
        <p:blipFill>
          <a:blip r:embed="rId3"/>
          <a:srcRect/>
          <a:stretch>
            <a:fillRect/>
          </a:stretch>
        </p:blipFill>
        <p:spPr bwMode="auto">
          <a:xfrm>
            <a:off x="1928794" y="1928802"/>
            <a:ext cx="6410325" cy="4276725"/>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628182"/>
            <a:ext cx="7715304" cy="492442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dirty="0">
              <a:solidFill>
                <a:schemeClr val="bg1"/>
              </a:solidFill>
            </a:endParaRPr>
          </a:p>
          <a:p>
            <a:pPr algn="just"/>
            <a:endParaRPr lang="es-ES" sz="1600" dirty="0">
              <a:solidFill>
                <a:schemeClr val="bg1"/>
              </a:solidFill>
            </a:endParaRPr>
          </a:p>
        </p:txBody>
      </p:sp>
      <p:pic>
        <p:nvPicPr>
          <p:cNvPr id="18433" name="Picture 1"/>
          <p:cNvPicPr>
            <a:picLocks noChangeAspect="1" noChangeArrowheads="1"/>
          </p:cNvPicPr>
          <p:nvPr/>
        </p:nvPicPr>
        <p:blipFill>
          <a:blip r:embed="rId3"/>
          <a:srcRect/>
          <a:stretch>
            <a:fillRect/>
          </a:stretch>
        </p:blipFill>
        <p:spPr bwMode="auto">
          <a:xfrm>
            <a:off x="1602954" y="1720884"/>
            <a:ext cx="6839138" cy="4714908"/>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628182"/>
            <a:ext cx="7715304" cy="492442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dirty="0">
              <a:solidFill>
                <a:schemeClr val="bg1"/>
              </a:solidFill>
            </a:endParaRPr>
          </a:p>
          <a:p>
            <a:pPr algn="just"/>
            <a:endParaRPr lang="es-ES" sz="1600" dirty="0">
              <a:solidFill>
                <a:schemeClr val="bg1"/>
              </a:solidFill>
            </a:endParaRPr>
          </a:p>
        </p:txBody>
      </p:sp>
      <p:pic>
        <p:nvPicPr>
          <p:cNvPr id="19457" name="Picture 1"/>
          <p:cNvPicPr>
            <a:picLocks noChangeAspect="1" noChangeArrowheads="1"/>
          </p:cNvPicPr>
          <p:nvPr/>
        </p:nvPicPr>
        <p:blipFill>
          <a:blip r:embed="rId3"/>
          <a:srcRect/>
          <a:stretch>
            <a:fillRect/>
          </a:stretch>
        </p:blipFill>
        <p:spPr bwMode="auto">
          <a:xfrm>
            <a:off x="1785918" y="1714488"/>
            <a:ext cx="6582000" cy="4786346"/>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628182"/>
            <a:ext cx="7715304" cy="492442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dirty="0">
              <a:solidFill>
                <a:schemeClr val="bg1"/>
              </a:solidFill>
            </a:endParaRPr>
          </a:p>
          <a:p>
            <a:pPr algn="just"/>
            <a:endParaRPr lang="es-ES" sz="1600" dirty="0">
              <a:solidFill>
                <a:schemeClr val="bg1"/>
              </a:solidFill>
            </a:endParaRPr>
          </a:p>
        </p:txBody>
      </p:sp>
      <p:pic>
        <p:nvPicPr>
          <p:cNvPr id="20481" name="Picture 1"/>
          <p:cNvPicPr>
            <a:picLocks noChangeAspect="1" noChangeArrowheads="1"/>
          </p:cNvPicPr>
          <p:nvPr/>
        </p:nvPicPr>
        <p:blipFill>
          <a:blip r:embed="rId3"/>
          <a:srcRect/>
          <a:stretch>
            <a:fillRect/>
          </a:stretch>
        </p:blipFill>
        <p:spPr bwMode="auto">
          <a:xfrm>
            <a:off x="1714479" y="1683494"/>
            <a:ext cx="6719413" cy="481734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26625" name="Picture 1"/>
          <p:cNvPicPr>
            <a:picLocks noChangeAspect="1" noChangeArrowheads="1"/>
          </p:cNvPicPr>
          <p:nvPr/>
        </p:nvPicPr>
        <p:blipFill>
          <a:blip r:embed="rId3"/>
          <a:srcRect/>
          <a:stretch>
            <a:fillRect/>
          </a:stretch>
        </p:blipFill>
        <p:spPr bwMode="auto">
          <a:xfrm>
            <a:off x="1428727" y="1500174"/>
            <a:ext cx="7008013" cy="5072098"/>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58370" name="Picture 2"/>
          <p:cNvPicPr>
            <a:picLocks noChangeAspect="1" noChangeArrowheads="1"/>
          </p:cNvPicPr>
          <p:nvPr/>
        </p:nvPicPr>
        <p:blipFill>
          <a:blip r:embed="rId3"/>
          <a:srcRect/>
          <a:stretch>
            <a:fillRect/>
          </a:stretch>
        </p:blipFill>
        <p:spPr bwMode="auto">
          <a:xfrm>
            <a:off x="1428727" y="1500174"/>
            <a:ext cx="7157681" cy="500066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
          <p:nvSpPr>
            <p:cNvPr id="5" name="CuadroTexto 1"/>
            <p:cNvSpPr txBox="1">
              <a:spLocks noChangeArrowheads="1"/>
            </p:cNvSpPr>
            <p:nvPr/>
          </p:nvSpPr>
          <p:spPr bwMode="auto">
            <a:xfrm flipH="1">
              <a:off x="0" y="214313"/>
              <a:ext cx="9144000" cy="523875"/>
            </a:xfrm>
            <a:prstGeom prst="rect">
              <a:avLst/>
            </a:prstGeom>
            <a:noFill/>
            <a:ln w="9525">
              <a:noFill/>
              <a:miter lim="800000"/>
              <a:headEnd/>
              <a:tailEnd/>
            </a:ln>
          </p:spPr>
          <p:txBody>
            <a:bodyPr>
              <a:spAutoFit/>
            </a:bodyPr>
            <a:lstStyle/>
            <a:p>
              <a:pPr>
                <a:buClr>
                  <a:schemeClr val="bg1"/>
                </a:buClr>
              </a:pPr>
              <a:r>
                <a:rPr lang="es-ES" sz="2800" dirty="0">
                  <a:solidFill>
                    <a:schemeClr val="bg1"/>
                  </a:solidFill>
                </a:rPr>
                <a:t>           EQUIPOS DE TRABAJO</a:t>
              </a:r>
            </a:p>
          </p:txBody>
        </p:sp>
      </p:grpSp>
      <p:pic>
        <p:nvPicPr>
          <p:cNvPr id="9" name="Picture 9"/>
          <p:cNvPicPr>
            <a:picLocks noChangeAspect="1" noChangeArrowheads="1"/>
          </p:cNvPicPr>
          <p:nvPr/>
        </p:nvPicPr>
        <p:blipFill>
          <a:blip r:embed="rId3" cstate="print"/>
          <a:srcRect/>
          <a:stretch>
            <a:fillRect/>
          </a:stretch>
        </p:blipFill>
        <p:spPr bwMode="auto">
          <a:xfrm>
            <a:off x="0" y="0"/>
            <a:ext cx="571472" cy="791615"/>
          </a:xfrm>
          <a:prstGeom prst="rect">
            <a:avLst/>
          </a:prstGeom>
          <a:noFill/>
          <a:ln w="9525">
            <a:noFill/>
            <a:miter lim="800000"/>
            <a:headEnd/>
            <a:tailEnd/>
          </a:ln>
        </p:spPr>
      </p:pic>
      <p:pic>
        <p:nvPicPr>
          <p:cNvPr id="11" name="Picture 3"/>
          <p:cNvPicPr>
            <a:picLocks noChangeAspect="1" noChangeArrowheads="1"/>
          </p:cNvPicPr>
          <p:nvPr/>
        </p:nvPicPr>
        <p:blipFill>
          <a:blip r:embed="rId4">
            <a:duotone>
              <a:prstClr val="black"/>
              <a:schemeClr val="accent1">
                <a:tint val="45000"/>
                <a:satMod val="400000"/>
              </a:schemeClr>
            </a:duotone>
          </a:blip>
          <a:srcRect/>
          <a:stretch>
            <a:fillRect/>
          </a:stretch>
        </p:blipFill>
        <p:spPr bwMode="auto">
          <a:xfrm>
            <a:off x="6858016" y="0"/>
            <a:ext cx="2071687" cy="696912"/>
          </a:xfrm>
          <a:prstGeom prst="rect">
            <a:avLst/>
          </a:prstGeom>
          <a:ln w="9525">
            <a:noFill/>
            <a:miter lim="800000"/>
            <a:headEnd/>
            <a:tailEnd/>
          </a:ln>
        </p:spPr>
      </p:pic>
      <p:sp>
        <p:nvSpPr>
          <p:cNvPr id="18" name="17 CuadroTexto"/>
          <p:cNvSpPr txBox="1">
            <a:spLocks noChangeArrowheads="1"/>
          </p:cNvSpPr>
          <p:nvPr/>
        </p:nvSpPr>
        <p:spPr bwMode="auto">
          <a:xfrm>
            <a:off x="1571604" y="1643050"/>
            <a:ext cx="7000875" cy="2554545"/>
          </a:xfrm>
          <a:prstGeom prst="rect">
            <a:avLst/>
          </a:prstGeom>
          <a:noFill/>
          <a:ln w="9525">
            <a:noFill/>
            <a:miter lim="800000"/>
            <a:headEnd/>
            <a:tailEnd/>
          </a:ln>
        </p:spPr>
        <p:txBody>
          <a:bodyPr wrap="square">
            <a:spAutoFit/>
          </a:bodyPr>
          <a:lstStyle/>
          <a:p>
            <a:pPr algn="ctr"/>
            <a:r>
              <a:rPr lang="es-ES" sz="4000" dirty="0">
                <a:solidFill>
                  <a:schemeClr val="bg1"/>
                </a:solidFill>
                <a:latin typeface="Calibri" pitchFamily="34" charset="0"/>
              </a:rPr>
              <a:t>USUARIO EQUIPOS</a:t>
            </a:r>
          </a:p>
          <a:p>
            <a:pPr algn="ctr"/>
            <a:endParaRPr lang="es-ES" sz="4000" dirty="0">
              <a:solidFill>
                <a:schemeClr val="bg1"/>
              </a:solidFill>
              <a:latin typeface="Calibri" pitchFamily="34" charset="0"/>
            </a:endParaRPr>
          </a:p>
          <a:p>
            <a:pPr algn="ctr"/>
            <a:r>
              <a:rPr lang="es-ES" sz="4000" dirty="0">
                <a:solidFill>
                  <a:schemeClr val="bg1"/>
                </a:solidFill>
                <a:latin typeface="Calibri" pitchFamily="34" charset="0"/>
              </a:rPr>
              <a:t>USER: tarde</a:t>
            </a:r>
          </a:p>
          <a:p>
            <a:pPr algn="ctr"/>
            <a:r>
              <a:rPr lang="es-ES" sz="4000" dirty="0">
                <a:solidFill>
                  <a:schemeClr val="bg1"/>
                </a:solidFill>
                <a:latin typeface="Calibri" pitchFamily="34" charset="0"/>
              </a:rPr>
              <a:t>PASSWORD: </a:t>
            </a:r>
            <a:r>
              <a:rPr lang="es-ES" sz="4000" dirty="0" err="1">
                <a:solidFill>
                  <a:schemeClr val="bg1"/>
                </a:solidFill>
                <a:latin typeface="Calibri" pitchFamily="34" charset="0"/>
              </a:rPr>
              <a:t>Venom</a:t>
            </a:r>
            <a:endParaRPr lang="es-ES" sz="4000" dirty="0">
              <a:solidFill>
                <a:schemeClr val="bg1"/>
              </a:solidFill>
              <a:latin typeface="Calibri"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59394" name="Picture 2"/>
          <p:cNvPicPr>
            <a:picLocks noChangeAspect="1" noChangeArrowheads="1"/>
          </p:cNvPicPr>
          <p:nvPr/>
        </p:nvPicPr>
        <p:blipFill>
          <a:blip r:embed="rId3"/>
          <a:srcRect/>
          <a:stretch>
            <a:fillRect/>
          </a:stretch>
        </p:blipFill>
        <p:spPr bwMode="auto">
          <a:xfrm>
            <a:off x="1357290" y="1428736"/>
            <a:ext cx="7308164" cy="5143536"/>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60418" name="Picture 2"/>
          <p:cNvPicPr>
            <a:picLocks noChangeAspect="1" noChangeArrowheads="1"/>
          </p:cNvPicPr>
          <p:nvPr/>
        </p:nvPicPr>
        <p:blipFill>
          <a:blip r:embed="rId3"/>
          <a:srcRect/>
          <a:stretch>
            <a:fillRect/>
          </a:stretch>
        </p:blipFill>
        <p:spPr bwMode="auto">
          <a:xfrm>
            <a:off x="1480121" y="1500174"/>
            <a:ext cx="7030437" cy="5072098"/>
          </a:xfrm>
          <a:prstGeom prst="rect">
            <a:avLst/>
          </a:prstGeom>
          <a:noFill/>
          <a:ln w="9525">
            <a:noFill/>
            <a:miter lim="800000"/>
            <a:headEnd/>
            <a:tailEnd/>
          </a:ln>
          <a:effectLst/>
        </p:spPr>
      </p:pic>
      <p:sp>
        <p:nvSpPr>
          <p:cNvPr id="12" name="11 CuadroTexto"/>
          <p:cNvSpPr txBox="1"/>
          <p:nvPr/>
        </p:nvSpPr>
        <p:spPr>
          <a:xfrm>
            <a:off x="6929454" y="4500570"/>
            <a:ext cx="1928826" cy="523220"/>
          </a:xfrm>
          <a:prstGeom prst="rect">
            <a:avLst/>
          </a:prstGeom>
          <a:solidFill>
            <a:schemeClr val="accent1">
              <a:lumMod val="60000"/>
              <a:lumOff val="40000"/>
            </a:schemeClr>
          </a:solidFill>
        </p:spPr>
        <p:txBody>
          <a:bodyPr wrap="square" rtlCol="0">
            <a:spAutoFit/>
          </a:bodyPr>
          <a:lstStyle/>
          <a:p>
            <a:r>
              <a:rPr lang="es-ES" sz="1400" dirty="0">
                <a:solidFill>
                  <a:srgbClr val="FFFF00"/>
                </a:solidFill>
              </a:rPr>
              <a:t>El “*” es el selector</a:t>
            </a:r>
          </a:p>
          <a:p>
            <a:r>
              <a:rPr lang="es-ES" sz="1400" dirty="0">
                <a:solidFill>
                  <a:srgbClr val="FFFF00"/>
                </a:solidFill>
              </a:rPr>
              <a:t>Universal en CSS</a:t>
            </a:r>
          </a:p>
        </p:txBody>
      </p:sp>
      <p:cxnSp>
        <p:nvCxnSpPr>
          <p:cNvPr id="14" name="13 Conector recto de flecha"/>
          <p:cNvCxnSpPr/>
          <p:nvPr/>
        </p:nvCxnSpPr>
        <p:spPr>
          <a:xfrm rot="10800000">
            <a:off x="5143504" y="4714884"/>
            <a:ext cx="1714512" cy="1588"/>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61442" name="Picture 2"/>
          <p:cNvPicPr>
            <a:picLocks noChangeAspect="1" noChangeArrowheads="1"/>
          </p:cNvPicPr>
          <p:nvPr/>
        </p:nvPicPr>
        <p:blipFill>
          <a:blip r:embed="rId3"/>
          <a:srcRect/>
          <a:stretch>
            <a:fillRect/>
          </a:stretch>
        </p:blipFill>
        <p:spPr bwMode="auto">
          <a:xfrm>
            <a:off x="1285852" y="1428736"/>
            <a:ext cx="7429552" cy="5170154"/>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62466" name="Picture 2"/>
          <p:cNvPicPr>
            <a:picLocks noChangeAspect="1" noChangeArrowheads="1"/>
          </p:cNvPicPr>
          <p:nvPr/>
        </p:nvPicPr>
        <p:blipFill>
          <a:blip r:embed="rId3"/>
          <a:srcRect/>
          <a:stretch>
            <a:fillRect/>
          </a:stretch>
        </p:blipFill>
        <p:spPr bwMode="auto">
          <a:xfrm>
            <a:off x="1500166" y="1500174"/>
            <a:ext cx="7137167" cy="5072098"/>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63490" name="Picture 2"/>
          <p:cNvPicPr>
            <a:picLocks noChangeAspect="1" noChangeArrowheads="1"/>
          </p:cNvPicPr>
          <p:nvPr/>
        </p:nvPicPr>
        <p:blipFill>
          <a:blip r:embed="rId3"/>
          <a:srcRect/>
          <a:stretch>
            <a:fillRect/>
          </a:stretch>
        </p:blipFill>
        <p:spPr bwMode="auto">
          <a:xfrm>
            <a:off x="1285852" y="1500174"/>
            <a:ext cx="7232023" cy="5072098"/>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64514" name="Picture 2"/>
          <p:cNvPicPr>
            <a:picLocks noChangeAspect="1" noChangeArrowheads="1"/>
          </p:cNvPicPr>
          <p:nvPr/>
        </p:nvPicPr>
        <p:blipFill>
          <a:blip r:embed="rId3"/>
          <a:srcRect/>
          <a:stretch>
            <a:fillRect/>
          </a:stretch>
        </p:blipFill>
        <p:spPr bwMode="auto">
          <a:xfrm>
            <a:off x="1285852" y="1428736"/>
            <a:ext cx="7468384" cy="5143536"/>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65538" name="Picture 2"/>
          <p:cNvPicPr>
            <a:picLocks noChangeAspect="1" noChangeArrowheads="1"/>
          </p:cNvPicPr>
          <p:nvPr/>
        </p:nvPicPr>
        <p:blipFill>
          <a:blip r:embed="rId3"/>
          <a:srcRect/>
          <a:stretch>
            <a:fillRect/>
          </a:stretch>
        </p:blipFill>
        <p:spPr bwMode="auto">
          <a:xfrm>
            <a:off x="1357289" y="1428736"/>
            <a:ext cx="7445381" cy="5143536"/>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65539" name="Picture 3"/>
          <p:cNvPicPr>
            <a:picLocks noChangeAspect="1" noChangeArrowheads="1"/>
          </p:cNvPicPr>
          <p:nvPr/>
        </p:nvPicPr>
        <p:blipFill>
          <a:blip r:embed="rId3"/>
          <a:srcRect/>
          <a:stretch>
            <a:fillRect/>
          </a:stretch>
        </p:blipFill>
        <p:spPr bwMode="auto">
          <a:xfrm>
            <a:off x="1785918" y="1714488"/>
            <a:ext cx="6544212" cy="4543434"/>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66562" name="Picture 2"/>
          <p:cNvPicPr>
            <a:picLocks noChangeAspect="1" noChangeArrowheads="1"/>
          </p:cNvPicPr>
          <p:nvPr/>
        </p:nvPicPr>
        <p:blipFill>
          <a:blip r:embed="rId3"/>
          <a:srcRect/>
          <a:stretch>
            <a:fillRect/>
          </a:stretch>
        </p:blipFill>
        <p:spPr bwMode="auto">
          <a:xfrm>
            <a:off x="1428728" y="1500174"/>
            <a:ext cx="7188908" cy="500066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67586" name="Picture 2"/>
          <p:cNvPicPr>
            <a:picLocks noChangeAspect="1" noChangeArrowheads="1"/>
          </p:cNvPicPr>
          <p:nvPr/>
        </p:nvPicPr>
        <p:blipFill>
          <a:blip r:embed="rId3"/>
          <a:srcRect/>
          <a:stretch>
            <a:fillRect/>
          </a:stretch>
        </p:blipFill>
        <p:spPr bwMode="auto">
          <a:xfrm>
            <a:off x="1571604" y="1571612"/>
            <a:ext cx="7020688" cy="4857784"/>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
          <p:nvSpPr>
            <p:cNvPr id="5" name="CuadroTexto 1"/>
            <p:cNvSpPr txBox="1">
              <a:spLocks noChangeArrowheads="1"/>
            </p:cNvSpPr>
            <p:nvPr/>
          </p:nvSpPr>
          <p:spPr bwMode="auto">
            <a:xfrm flipH="1">
              <a:off x="0" y="214313"/>
              <a:ext cx="9144000" cy="523220"/>
            </a:xfrm>
            <a:prstGeom prst="rect">
              <a:avLst/>
            </a:prstGeom>
            <a:noFill/>
            <a:ln w="9525">
              <a:noFill/>
              <a:miter lim="800000"/>
              <a:headEnd/>
              <a:tailEnd/>
            </a:ln>
          </p:spPr>
          <p:txBody>
            <a:bodyPr>
              <a:spAutoFit/>
            </a:bodyPr>
            <a:lstStyle/>
            <a:p>
              <a:pPr algn="ctr">
                <a:buClr>
                  <a:schemeClr val="bg1"/>
                </a:buClr>
              </a:pPr>
              <a:r>
                <a:rPr lang="es-ES" sz="2800" dirty="0">
                  <a:solidFill>
                    <a:schemeClr val="bg1"/>
                  </a:solidFill>
                </a:rPr>
                <a:t>CERTIFICADO DE PROFESIONALIDAD</a:t>
              </a:r>
            </a:p>
          </p:txBody>
        </p:sp>
      </p:grpSp>
      <p:pic>
        <p:nvPicPr>
          <p:cNvPr id="6" name="Picture 2"/>
          <p:cNvPicPr>
            <a:picLocks noChangeAspect="1" noChangeArrowheads="1"/>
          </p:cNvPicPr>
          <p:nvPr/>
        </p:nvPicPr>
        <p:blipFill>
          <a:blip r:embed="rId3"/>
          <a:srcRect/>
          <a:stretch>
            <a:fillRect/>
          </a:stretch>
        </p:blipFill>
        <p:spPr bwMode="auto">
          <a:xfrm>
            <a:off x="1285852" y="1777110"/>
            <a:ext cx="7531892" cy="4476760"/>
          </a:xfrm>
          <a:prstGeom prst="rect">
            <a:avLst/>
          </a:prstGeom>
          <a:noFill/>
          <a:ln w="9525">
            <a:noFill/>
            <a:miter lim="800000"/>
            <a:headEnd/>
            <a:tailEnd/>
          </a:ln>
          <a:effectLst/>
        </p:spPr>
      </p:pic>
      <p:sp>
        <p:nvSpPr>
          <p:cNvPr id="7" name="CuadroTexto 1"/>
          <p:cNvSpPr txBox="1">
            <a:spLocks noChangeArrowheads="1"/>
          </p:cNvSpPr>
          <p:nvPr/>
        </p:nvSpPr>
        <p:spPr bwMode="auto">
          <a:xfrm flipH="1">
            <a:off x="0" y="1236990"/>
            <a:ext cx="9144000" cy="523875"/>
          </a:xfrm>
          <a:prstGeom prst="rect">
            <a:avLst/>
          </a:prstGeom>
          <a:noFill/>
          <a:ln w="9525">
            <a:noFill/>
            <a:miter lim="800000"/>
            <a:headEnd/>
            <a:tailEnd/>
          </a:ln>
        </p:spPr>
        <p:txBody>
          <a:bodyPr>
            <a:spAutoFit/>
          </a:bodyPr>
          <a:lstStyle/>
          <a:p>
            <a:pPr algn="ctr">
              <a:buClr>
                <a:schemeClr val="bg1"/>
              </a:buClr>
            </a:pPr>
            <a:r>
              <a:rPr lang="es-ES" sz="2800" dirty="0">
                <a:solidFill>
                  <a:schemeClr val="accent1">
                    <a:lumMod val="60000"/>
                    <a:lumOff val="40000"/>
                  </a:schemeClr>
                </a:solidFill>
              </a:rPr>
              <a:t>Fecha Curso: 17/04/2024 – 05/10/2024</a:t>
            </a:r>
          </a:p>
        </p:txBody>
      </p:sp>
      <p:sp>
        <p:nvSpPr>
          <p:cNvPr id="8" name="7 Rectángulo"/>
          <p:cNvSpPr/>
          <p:nvPr/>
        </p:nvSpPr>
        <p:spPr>
          <a:xfrm>
            <a:off x="4411872" y="4966132"/>
            <a:ext cx="4160656"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68610" name="Picture 2"/>
          <p:cNvPicPr>
            <a:picLocks noChangeAspect="1" noChangeArrowheads="1"/>
          </p:cNvPicPr>
          <p:nvPr/>
        </p:nvPicPr>
        <p:blipFill>
          <a:blip r:embed="rId3"/>
          <a:srcRect/>
          <a:stretch>
            <a:fillRect/>
          </a:stretch>
        </p:blipFill>
        <p:spPr bwMode="auto">
          <a:xfrm>
            <a:off x="1357290" y="1428736"/>
            <a:ext cx="7467620" cy="5143514"/>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69634" name="Picture 2"/>
          <p:cNvPicPr>
            <a:picLocks noChangeAspect="1" noChangeArrowheads="1"/>
          </p:cNvPicPr>
          <p:nvPr/>
        </p:nvPicPr>
        <p:blipFill>
          <a:blip r:embed="rId3"/>
          <a:srcRect/>
          <a:stretch>
            <a:fillRect/>
          </a:stretch>
        </p:blipFill>
        <p:spPr bwMode="auto">
          <a:xfrm>
            <a:off x="1548362" y="1500174"/>
            <a:ext cx="6816462" cy="500066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69635" name="Picture 3"/>
          <p:cNvPicPr>
            <a:picLocks noChangeAspect="1" noChangeArrowheads="1"/>
          </p:cNvPicPr>
          <p:nvPr/>
        </p:nvPicPr>
        <p:blipFill>
          <a:blip r:embed="rId3"/>
          <a:srcRect/>
          <a:stretch>
            <a:fillRect/>
          </a:stretch>
        </p:blipFill>
        <p:spPr bwMode="auto">
          <a:xfrm>
            <a:off x="1571604" y="1500174"/>
            <a:ext cx="6858996" cy="4852998"/>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70658" name="Picture 2"/>
          <p:cNvPicPr>
            <a:picLocks noChangeAspect="1" noChangeArrowheads="1"/>
          </p:cNvPicPr>
          <p:nvPr/>
        </p:nvPicPr>
        <p:blipFill>
          <a:blip r:embed="rId3"/>
          <a:srcRect/>
          <a:stretch>
            <a:fillRect/>
          </a:stretch>
        </p:blipFill>
        <p:spPr bwMode="auto">
          <a:xfrm>
            <a:off x="1357290" y="1428736"/>
            <a:ext cx="7406066" cy="5138751"/>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71682" name="Picture 2"/>
          <p:cNvPicPr>
            <a:picLocks noChangeAspect="1" noChangeArrowheads="1"/>
          </p:cNvPicPr>
          <p:nvPr/>
        </p:nvPicPr>
        <p:blipFill>
          <a:blip r:embed="rId3"/>
          <a:srcRect/>
          <a:stretch>
            <a:fillRect/>
          </a:stretch>
        </p:blipFill>
        <p:spPr bwMode="auto">
          <a:xfrm>
            <a:off x="1428728" y="1500174"/>
            <a:ext cx="7306525" cy="5110175"/>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72706" name="Picture 2"/>
          <p:cNvPicPr>
            <a:picLocks noChangeAspect="1" noChangeArrowheads="1"/>
          </p:cNvPicPr>
          <p:nvPr/>
        </p:nvPicPr>
        <p:blipFill>
          <a:blip r:embed="rId3"/>
          <a:srcRect/>
          <a:stretch>
            <a:fillRect/>
          </a:stretch>
        </p:blipFill>
        <p:spPr bwMode="auto">
          <a:xfrm>
            <a:off x="1428728" y="1500174"/>
            <a:ext cx="7001654" cy="4929222"/>
          </a:xfrm>
          <a:prstGeom prst="rect">
            <a:avLst/>
          </a:prstGeom>
          <a:noFill/>
          <a:ln w="9525">
            <a:noFill/>
            <a:miter lim="800000"/>
            <a:headEnd/>
            <a:tailEnd/>
          </a:ln>
          <a:effectLst/>
        </p:spPr>
      </p:pic>
      <p:sp>
        <p:nvSpPr>
          <p:cNvPr id="9" name="8 CuadroTexto"/>
          <p:cNvSpPr txBox="1"/>
          <p:nvPr/>
        </p:nvSpPr>
        <p:spPr>
          <a:xfrm>
            <a:off x="5000628" y="3429000"/>
            <a:ext cx="3357586" cy="307777"/>
          </a:xfrm>
          <a:prstGeom prst="rect">
            <a:avLst/>
          </a:prstGeom>
          <a:noFill/>
        </p:spPr>
        <p:txBody>
          <a:bodyPr wrap="square" rtlCol="0">
            <a:spAutoFit/>
          </a:bodyPr>
          <a:lstStyle/>
          <a:p>
            <a:r>
              <a:rPr lang="es-ES" sz="1400" dirty="0">
                <a:solidFill>
                  <a:schemeClr val="bg1"/>
                </a:solidFill>
              </a:rPr>
              <a:t>Establece el tipo de viñeta para una lista</a:t>
            </a:r>
          </a:p>
        </p:txBody>
      </p:sp>
      <p:sp>
        <p:nvSpPr>
          <p:cNvPr id="12" name="11 CuadroTexto"/>
          <p:cNvSpPr txBox="1"/>
          <p:nvPr/>
        </p:nvSpPr>
        <p:spPr>
          <a:xfrm>
            <a:off x="5017474" y="4143380"/>
            <a:ext cx="3357586" cy="307777"/>
          </a:xfrm>
          <a:prstGeom prst="rect">
            <a:avLst/>
          </a:prstGeom>
          <a:noFill/>
        </p:spPr>
        <p:txBody>
          <a:bodyPr wrap="square" rtlCol="0">
            <a:spAutoFit/>
          </a:bodyPr>
          <a:lstStyle/>
          <a:p>
            <a:r>
              <a:rPr lang="es-ES" sz="1400" dirty="0">
                <a:solidFill>
                  <a:schemeClr val="bg1"/>
                </a:solidFill>
              </a:rPr>
              <a:t>Agrega contenido antes de un elemento</a:t>
            </a:r>
          </a:p>
        </p:txBody>
      </p:sp>
      <p:sp>
        <p:nvSpPr>
          <p:cNvPr id="13" name="12 CuadroTexto"/>
          <p:cNvSpPr txBox="1"/>
          <p:nvPr/>
        </p:nvSpPr>
        <p:spPr>
          <a:xfrm>
            <a:off x="5000628" y="5000636"/>
            <a:ext cx="3357586" cy="307777"/>
          </a:xfrm>
          <a:prstGeom prst="rect">
            <a:avLst/>
          </a:prstGeom>
          <a:noFill/>
        </p:spPr>
        <p:txBody>
          <a:bodyPr wrap="square" rtlCol="0">
            <a:spAutoFit/>
          </a:bodyPr>
          <a:lstStyle/>
          <a:p>
            <a:r>
              <a:rPr lang="es-ES" sz="1400" dirty="0">
                <a:solidFill>
                  <a:schemeClr val="bg1"/>
                </a:solidFill>
              </a:rPr>
              <a:t>Agrega contenido después de un elemento</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1026" name="Picture 2"/>
          <p:cNvPicPr>
            <a:picLocks noChangeAspect="1" noChangeArrowheads="1"/>
          </p:cNvPicPr>
          <p:nvPr/>
        </p:nvPicPr>
        <p:blipFill>
          <a:blip r:embed="rId3"/>
          <a:srcRect/>
          <a:stretch>
            <a:fillRect/>
          </a:stretch>
        </p:blipFill>
        <p:spPr bwMode="auto">
          <a:xfrm>
            <a:off x="1405486" y="1714488"/>
            <a:ext cx="7286707" cy="4610112"/>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2050" name="Picture 2"/>
          <p:cNvPicPr>
            <a:picLocks noChangeAspect="1" noChangeArrowheads="1"/>
          </p:cNvPicPr>
          <p:nvPr/>
        </p:nvPicPr>
        <p:blipFill>
          <a:blip r:embed="rId3"/>
          <a:srcRect/>
          <a:stretch>
            <a:fillRect/>
          </a:stretch>
        </p:blipFill>
        <p:spPr bwMode="auto">
          <a:xfrm>
            <a:off x="1428728" y="1793178"/>
            <a:ext cx="7214102" cy="4357718"/>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3074" name="Picture 2"/>
          <p:cNvPicPr>
            <a:picLocks noChangeAspect="1" noChangeArrowheads="1"/>
          </p:cNvPicPr>
          <p:nvPr/>
        </p:nvPicPr>
        <p:blipFill>
          <a:blip r:embed="rId3"/>
          <a:srcRect/>
          <a:stretch>
            <a:fillRect/>
          </a:stretch>
        </p:blipFill>
        <p:spPr bwMode="auto">
          <a:xfrm>
            <a:off x="1480121" y="1428736"/>
            <a:ext cx="7067789" cy="5143536"/>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4098" name="Picture 2"/>
          <p:cNvPicPr>
            <a:picLocks noChangeAspect="1" noChangeArrowheads="1"/>
          </p:cNvPicPr>
          <p:nvPr/>
        </p:nvPicPr>
        <p:blipFill>
          <a:blip r:embed="rId3"/>
          <a:srcRect/>
          <a:stretch>
            <a:fillRect/>
          </a:stretch>
        </p:blipFill>
        <p:spPr bwMode="auto">
          <a:xfrm>
            <a:off x="1463276" y="1428736"/>
            <a:ext cx="7143800" cy="5194825"/>
          </a:xfrm>
          <a:prstGeom prst="rect">
            <a:avLst/>
          </a:prstGeom>
          <a:noFill/>
          <a:ln w="9525">
            <a:noFill/>
            <a:miter lim="800000"/>
            <a:headEnd/>
            <a:tailEnd/>
          </a:ln>
          <a:effectLst/>
        </p:spPr>
      </p:pic>
      <p:sp>
        <p:nvSpPr>
          <p:cNvPr id="9" name="8 CuadroTexto"/>
          <p:cNvSpPr txBox="1"/>
          <p:nvPr/>
        </p:nvSpPr>
        <p:spPr>
          <a:xfrm>
            <a:off x="1571604" y="4214818"/>
            <a:ext cx="1071570" cy="1384995"/>
          </a:xfrm>
          <a:prstGeom prst="rect">
            <a:avLst/>
          </a:prstGeom>
          <a:solidFill>
            <a:schemeClr val="accent1">
              <a:alpha val="31000"/>
            </a:schemeClr>
          </a:solidFill>
        </p:spPr>
        <p:txBody>
          <a:bodyPr wrap="square" rtlCol="0">
            <a:spAutoFit/>
          </a:bodyPr>
          <a:lstStyle/>
          <a:p>
            <a:r>
              <a:rPr lang="es-ES" sz="1200" dirty="0">
                <a:solidFill>
                  <a:schemeClr val="bg1"/>
                </a:solidFill>
              </a:rPr>
              <a:t>Realiza conexiones tempranas para mejorar el rendimiento de la página</a:t>
            </a:r>
          </a:p>
        </p:txBody>
      </p:sp>
      <p:cxnSp>
        <p:nvCxnSpPr>
          <p:cNvPr id="13" name="12 Conector recto de flecha"/>
          <p:cNvCxnSpPr/>
          <p:nvPr/>
        </p:nvCxnSpPr>
        <p:spPr>
          <a:xfrm rot="5400000" flipH="1" flipV="1">
            <a:off x="1250133" y="3393281"/>
            <a:ext cx="1214446" cy="42862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5" name="14 Conector recto de flecha"/>
          <p:cNvCxnSpPr/>
          <p:nvPr/>
        </p:nvCxnSpPr>
        <p:spPr>
          <a:xfrm rot="5400000" flipH="1" flipV="1">
            <a:off x="1500166" y="3500438"/>
            <a:ext cx="1071570" cy="35719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
          <p:nvSpPr>
            <p:cNvPr id="5" name="CuadroTexto 1"/>
            <p:cNvSpPr txBox="1">
              <a:spLocks noChangeArrowheads="1"/>
            </p:cNvSpPr>
            <p:nvPr/>
          </p:nvSpPr>
          <p:spPr bwMode="auto">
            <a:xfrm flipH="1">
              <a:off x="0" y="214313"/>
              <a:ext cx="9144000" cy="523875"/>
            </a:xfrm>
            <a:prstGeom prst="rect">
              <a:avLst/>
            </a:prstGeom>
            <a:noFill/>
            <a:ln w="9525">
              <a:noFill/>
              <a:miter lim="800000"/>
              <a:headEnd/>
              <a:tailEnd/>
            </a:ln>
          </p:spPr>
          <p:txBody>
            <a:bodyPr>
              <a:spAutoFit/>
            </a:bodyPr>
            <a:lstStyle/>
            <a:p>
              <a:pPr algn="ctr">
                <a:buClr>
                  <a:schemeClr val="bg1"/>
                </a:buClr>
              </a:pPr>
              <a:r>
                <a:rPr lang="es-ES" sz="2800" dirty="0">
                  <a:solidFill>
                    <a:schemeClr val="bg1"/>
                  </a:solidFill>
                </a:rPr>
                <a:t>MF0950_2 Construcción de páginas Web</a:t>
              </a:r>
            </a:p>
          </p:txBody>
        </p:sp>
      </p:grpSp>
      <p:sp>
        <p:nvSpPr>
          <p:cNvPr id="7" name="6 CuadroTexto"/>
          <p:cNvSpPr txBox="1"/>
          <p:nvPr/>
        </p:nvSpPr>
        <p:spPr>
          <a:xfrm>
            <a:off x="1785918" y="2071678"/>
            <a:ext cx="6429420" cy="3385542"/>
          </a:xfrm>
          <a:prstGeom prst="rect">
            <a:avLst/>
          </a:prstGeom>
          <a:noFill/>
        </p:spPr>
        <p:txBody>
          <a:bodyPr wrap="square" rtlCol="0">
            <a:spAutoFit/>
          </a:bodyPr>
          <a:lstStyle/>
          <a:p>
            <a:pPr>
              <a:buFont typeface="Arial" pitchFamily="34" charset="0"/>
              <a:buChar char="•"/>
            </a:pPr>
            <a:r>
              <a:rPr lang="es-ES" sz="2800" dirty="0">
                <a:solidFill>
                  <a:schemeClr val="bg1"/>
                </a:solidFill>
              </a:rPr>
              <a:t>UF1302 Construcción de páginas web con el lenguaje de marcas</a:t>
            </a:r>
          </a:p>
          <a:p>
            <a:pPr>
              <a:buFont typeface="Arial" pitchFamily="34" charset="0"/>
              <a:buChar char="•"/>
            </a:pPr>
            <a:endParaRPr lang="es-ES" sz="2800" dirty="0">
              <a:solidFill>
                <a:schemeClr val="bg1"/>
              </a:solidFill>
            </a:endParaRPr>
          </a:p>
          <a:p>
            <a:pPr>
              <a:buFont typeface="Arial" pitchFamily="34" charset="0"/>
              <a:buChar char="•"/>
            </a:pPr>
            <a:r>
              <a:rPr lang="es-ES" sz="2800" dirty="0">
                <a:solidFill>
                  <a:srgbClr val="FF0000"/>
                </a:solidFill>
              </a:rPr>
              <a:t>UF1303 Elaboración de hojas de estilo</a:t>
            </a:r>
          </a:p>
          <a:p>
            <a:endParaRPr lang="es-ES" sz="2800" dirty="0">
              <a:solidFill>
                <a:schemeClr val="bg1"/>
              </a:solidFill>
            </a:endParaRPr>
          </a:p>
          <a:p>
            <a:pPr>
              <a:buFont typeface="Arial" pitchFamily="34" charset="0"/>
              <a:buChar char="•"/>
            </a:pPr>
            <a:r>
              <a:rPr lang="es-ES" sz="2800" dirty="0">
                <a:solidFill>
                  <a:schemeClr val="bg1"/>
                </a:solidFill>
              </a:rPr>
              <a:t>UF1304 Elaboración de plantillas y formularios</a:t>
            </a:r>
          </a:p>
          <a:p>
            <a:r>
              <a:rPr lang="es-ES" dirty="0">
                <a:solidFill>
                  <a:schemeClr val="bg1"/>
                </a:solidFill>
              </a:rPr>
              <a: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5122" name="Picture 2"/>
          <p:cNvPicPr>
            <a:picLocks noChangeAspect="1" noChangeArrowheads="1"/>
          </p:cNvPicPr>
          <p:nvPr/>
        </p:nvPicPr>
        <p:blipFill>
          <a:blip r:embed="rId3"/>
          <a:srcRect/>
          <a:stretch>
            <a:fillRect/>
          </a:stretch>
        </p:blipFill>
        <p:spPr bwMode="auto">
          <a:xfrm>
            <a:off x="1263500" y="1428736"/>
            <a:ext cx="7605198" cy="5143536"/>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6146" name="Picture 2"/>
          <p:cNvPicPr>
            <a:picLocks noChangeAspect="1" noChangeArrowheads="1"/>
          </p:cNvPicPr>
          <p:nvPr/>
        </p:nvPicPr>
        <p:blipFill>
          <a:blip r:embed="rId3"/>
          <a:srcRect/>
          <a:stretch>
            <a:fillRect/>
          </a:stretch>
        </p:blipFill>
        <p:spPr bwMode="auto">
          <a:xfrm>
            <a:off x="1428728" y="1500174"/>
            <a:ext cx="7429520" cy="5043617"/>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7170" name="Picture 2"/>
          <p:cNvPicPr>
            <a:picLocks noChangeAspect="1" noChangeArrowheads="1"/>
          </p:cNvPicPr>
          <p:nvPr/>
        </p:nvPicPr>
        <p:blipFill>
          <a:blip r:embed="rId3"/>
          <a:srcRect/>
          <a:stretch>
            <a:fillRect/>
          </a:stretch>
        </p:blipFill>
        <p:spPr bwMode="auto">
          <a:xfrm>
            <a:off x="1357289" y="1428736"/>
            <a:ext cx="7292195" cy="5143536"/>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8194" name="Picture 2"/>
          <p:cNvPicPr>
            <a:picLocks noChangeAspect="1" noChangeArrowheads="1"/>
          </p:cNvPicPr>
          <p:nvPr/>
        </p:nvPicPr>
        <p:blipFill>
          <a:blip r:embed="rId3"/>
          <a:srcRect/>
          <a:stretch>
            <a:fillRect/>
          </a:stretch>
        </p:blipFill>
        <p:spPr bwMode="auto">
          <a:xfrm>
            <a:off x="1398234" y="1445582"/>
            <a:ext cx="7358114" cy="5136370"/>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9218" name="Picture 2"/>
          <p:cNvPicPr>
            <a:picLocks noChangeAspect="1" noChangeArrowheads="1"/>
          </p:cNvPicPr>
          <p:nvPr/>
        </p:nvPicPr>
        <p:blipFill>
          <a:blip r:embed="rId3"/>
          <a:srcRect/>
          <a:stretch>
            <a:fillRect/>
          </a:stretch>
        </p:blipFill>
        <p:spPr bwMode="auto">
          <a:xfrm>
            <a:off x="1428728" y="1500173"/>
            <a:ext cx="7215238" cy="4982297"/>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10242" name="Picture 2"/>
          <p:cNvPicPr>
            <a:picLocks noChangeAspect="1" noChangeArrowheads="1"/>
          </p:cNvPicPr>
          <p:nvPr/>
        </p:nvPicPr>
        <p:blipFill>
          <a:blip r:embed="rId3"/>
          <a:srcRect/>
          <a:stretch>
            <a:fillRect/>
          </a:stretch>
        </p:blipFill>
        <p:spPr bwMode="auto">
          <a:xfrm>
            <a:off x="1428728" y="1785926"/>
            <a:ext cx="7286643" cy="4419524"/>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11266" name="Picture 2"/>
          <p:cNvPicPr>
            <a:picLocks noChangeAspect="1" noChangeArrowheads="1"/>
          </p:cNvPicPr>
          <p:nvPr/>
        </p:nvPicPr>
        <p:blipFill>
          <a:blip r:embed="rId3"/>
          <a:srcRect/>
          <a:stretch>
            <a:fillRect/>
          </a:stretch>
        </p:blipFill>
        <p:spPr bwMode="auto">
          <a:xfrm>
            <a:off x="1357290" y="1785926"/>
            <a:ext cx="7508672" cy="4419612"/>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12290" name="Picture 2"/>
          <p:cNvPicPr>
            <a:picLocks noChangeAspect="1" noChangeArrowheads="1"/>
          </p:cNvPicPr>
          <p:nvPr/>
        </p:nvPicPr>
        <p:blipFill>
          <a:blip r:embed="rId3"/>
          <a:srcRect/>
          <a:stretch>
            <a:fillRect/>
          </a:stretch>
        </p:blipFill>
        <p:spPr bwMode="auto">
          <a:xfrm>
            <a:off x="1357290" y="1500174"/>
            <a:ext cx="7143800" cy="5024449"/>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13314" name="Picture 2"/>
          <p:cNvPicPr>
            <a:picLocks noChangeAspect="1" noChangeArrowheads="1"/>
          </p:cNvPicPr>
          <p:nvPr/>
        </p:nvPicPr>
        <p:blipFill>
          <a:blip r:embed="rId3"/>
          <a:srcRect/>
          <a:stretch>
            <a:fillRect/>
          </a:stretch>
        </p:blipFill>
        <p:spPr bwMode="auto">
          <a:xfrm>
            <a:off x="1500166" y="1500174"/>
            <a:ext cx="7143768" cy="5011516"/>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14338" name="Picture 2"/>
          <p:cNvPicPr>
            <a:picLocks noChangeAspect="1" noChangeArrowheads="1"/>
          </p:cNvPicPr>
          <p:nvPr/>
        </p:nvPicPr>
        <p:blipFill>
          <a:blip r:embed="rId3"/>
          <a:srcRect/>
          <a:stretch>
            <a:fillRect/>
          </a:stretch>
        </p:blipFill>
        <p:spPr bwMode="auto">
          <a:xfrm>
            <a:off x="1445574" y="1857364"/>
            <a:ext cx="7183884" cy="4276472"/>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Introducción </a:t>
            </a:r>
          </a:p>
          <a:p>
            <a:pPr algn="ctr"/>
            <a:endParaRPr lang="es-ES" sz="1200" b="1" dirty="0">
              <a:solidFill>
                <a:schemeClr val="bg1"/>
              </a:solidFill>
            </a:endParaRPr>
          </a:p>
        </p:txBody>
      </p:sp>
      <p:sp>
        <p:nvSpPr>
          <p:cNvPr id="10" name="9 CuadroTexto"/>
          <p:cNvSpPr txBox="1"/>
          <p:nvPr/>
        </p:nvSpPr>
        <p:spPr>
          <a:xfrm>
            <a:off x="1214414" y="1344584"/>
            <a:ext cx="7715304" cy="5109091"/>
          </a:xfrm>
          <a:prstGeom prst="rect">
            <a:avLst/>
          </a:prstGeom>
          <a:solidFill>
            <a:schemeClr val="accent1"/>
          </a:solidFill>
        </p:spPr>
        <p:txBody>
          <a:bodyPr wrap="square" rtlCol="0">
            <a:spAutoFit/>
          </a:bodyPr>
          <a:lstStyle/>
          <a:p>
            <a:pPr algn="just"/>
            <a:r>
              <a:rPr lang="es-ES" sz="2000" b="1" dirty="0">
                <a:solidFill>
                  <a:schemeClr val="bg1"/>
                </a:solidFill>
              </a:rPr>
              <a:t>¿Qué es?</a:t>
            </a:r>
          </a:p>
          <a:p>
            <a:pPr algn="just"/>
            <a:endParaRPr lang="es-ES" dirty="0">
              <a:solidFill>
                <a:schemeClr val="bg1"/>
              </a:solidFill>
            </a:endParaRPr>
          </a:p>
          <a:p>
            <a:pPr algn="just"/>
            <a:r>
              <a:rPr lang="es-ES" b="1" dirty="0">
                <a:solidFill>
                  <a:srgbClr val="FFFF00"/>
                </a:solidFill>
              </a:rPr>
              <a:t>CSS (</a:t>
            </a:r>
            <a:r>
              <a:rPr lang="es-ES" b="1" dirty="0" err="1">
                <a:solidFill>
                  <a:srgbClr val="FFFF00"/>
                </a:solidFill>
              </a:rPr>
              <a:t>Cascading</a:t>
            </a:r>
            <a:r>
              <a:rPr lang="es-ES" b="1" dirty="0">
                <a:solidFill>
                  <a:srgbClr val="FFFF00"/>
                </a:solidFill>
              </a:rPr>
              <a:t> Style </a:t>
            </a:r>
            <a:r>
              <a:rPr lang="es-ES" b="1" dirty="0" err="1">
                <a:solidFill>
                  <a:srgbClr val="FFFF00"/>
                </a:solidFill>
              </a:rPr>
              <a:t>Sheets</a:t>
            </a:r>
            <a:r>
              <a:rPr lang="es-ES" b="1" dirty="0">
                <a:solidFill>
                  <a:srgbClr val="FFFF00"/>
                </a:solidFill>
              </a:rPr>
              <a:t>) </a:t>
            </a:r>
            <a:r>
              <a:rPr lang="es-ES" dirty="0">
                <a:solidFill>
                  <a:srgbClr val="FFFF00"/>
                </a:solidFill>
              </a:rPr>
              <a:t>es un lenguaje de diseño utilizado para describir la presentación de los elementos HTML</a:t>
            </a:r>
            <a:r>
              <a:rPr lang="es-ES" dirty="0">
                <a:solidFill>
                  <a:schemeClr val="bg1"/>
                </a:solidFill>
              </a:rPr>
              <a:t>. </a:t>
            </a:r>
          </a:p>
          <a:p>
            <a:pPr algn="just"/>
            <a:endParaRPr lang="es-ES" dirty="0">
              <a:solidFill>
                <a:schemeClr val="bg1"/>
              </a:solidFill>
            </a:endParaRPr>
          </a:p>
          <a:p>
            <a:pPr algn="just"/>
            <a:r>
              <a:rPr lang="es-ES" dirty="0">
                <a:solidFill>
                  <a:schemeClr val="bg1"/>
                </a:solidFill>
              </a:rPr>
              <a:t>Es utilizado para establecer el color, el tamaño, la posición, la fuente, entre otras propiedades de los elementos en una página web. Es esencial para darle estilo y diseño a una página web.</a:t>
            </a:r>
          </a:p>
          <a:p>
            <a:pPr algn="just"/>
            <a:endParaRPr lang="es-ES" dirty="0">
              <a:solidFill>
                <a:schemeClr val="bg1"/>
              </a:solidFill>
            </a:endParaRPr>
          </a:p>
          <a:p>
            <a:pPr algn="just"/>
            <a:r>
              <a:rPr lang="es-ES" dirty="0">
                <a:solidFill>
                  <a:srgbClr val="FFFF00"/>
                </a:solidFill>
              </a:rPr>
              <a:t>Con CSS, los desarrolladores web pueden separar la estructura de una página web (definida con HTML) de su presentación visual</a:t>
            </a:r>
            <a:r>
              <a:rPr lang="es-ES" b="1" dirty="0">
                <a:solidFill>
                  <a:schemeClr val="bg1"/>
                </a:solidFill>
              </a:rPr>
              <a:t>. Esto permite que los diseños sean reutilizados y modificados fácilmente en varias páginas web, lo que agiliza el proceso de desarrollo y facilita el mantenimiento.</a:t>
            </a:r>
          </a:p>
          <a:p>
            <a:pPr algn="just"/>
            <a:endParaRPr lang="es-ES" dirty="0">
              <a:solidFill>
                <a:schemeClr val="bg1"/>
              </a:solidFill>
            </a:endParaRPr>
          </a:p>
          <a:p>
            <a:pPr algn="just"/>
            <a:r>
              <a:rPr lang="es-ES" dirty="0">
                <a:solidFill>
                  <a:schemeClr val="bg1"/>
                </a:solidFill>
              </a:rPr>
              <a:t>CSS también permite la creación de diseños responsivos, adaptando el diseño de una página web a diferentes tamaños de pantalla, lo que permite una mejor experiencia de usuario en dispositivos móviles.</a:t>
            </a:r>
          </a:p>
          <a:p>
            <a:pPr algn="just"/>
            <a:endParaRPr lang="es-ES" dirty="0">
              <a:solidFill>
                <a:schemeClr val="bg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15362" name="Picture 2"/>
          <p:cNvPicPr>
            <a:picLocks noChangeAspect="1" noChangeArrowheads="1"/>
          </p:cNvPicPr>
          <p:nvPr/>
        </p:nvPicPr>
        <p:blipFill>
          <a:blip r:embed="rId3"/>
          <a:srcRect/>
          <a:stretch>
            <a:fillRect/>
          </a:stretch>
        </p:blipFill>
        <p:spPr bwMode="auto">
          <a:xfrm>
            <a:off x="1428728" y="1421048"/>
            <a:ext cx="7332305" cy="5151224"/>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16386" name="Picture 2"/>
          <p:cNvPicPr>
            <a:picLocks noChangeAspect="1" noChangeArrowheads="1"/>
          </p:cNvPicPr>
          <p:nvPr/>
        </p:nvPicPr>
        <p:blipFill>
          <a:blip r:embed="rId3"/>
          <a:srcRect/>
          <a:stretch>
            <a:fillRect/>
          </a:stretch>
        </p:blipFill>
        <p:spPr bwMode="auto">
          <a:xfrm>
            <a:off x="1357290" y="1428735"/>
            <a:ext cx="7358114" cy="5089487"/>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17410" name="Picture 2"/>
          <p:cNvPicPr>
            <a:picLocks noChangeAspect="1" noChangeArrowheads="1"/>
          </p:cNvPicPr>
          <p:nvPr/>
        </p:nvPicPr>
        <p:blipFill>
          <a:blip r:embed="rId3"/>
          <a:srcRect/>
          <a:stretch>
            <a:fillRect/>
          </a:stretch>
        </p:blipFill>
        <p:spPr bwMode="auto">
          <a:xfrm>
            <a:off x="1357290" y="1857364"/>
            <a:ext cx="7453888" cy="3857652"/>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18434" name="Picture 2"/>
          <p:cNvPicPr>
            <a:picLocks noChangeAspect="1" noChangeArrowheads="1"/>
          </p:cNvPicPr>
          <p:nvPr/>
        </p:nvPicPr>
        <p:blipFill>
          <a:blip r:embed="rId3"/>
          <a:srcRect/>
          <a:stretch>
            <a:fillRect/>
          </a:stretch>
        </p:blipFill>
        <p:spPr bwMode="auto">
          <a:xfrm>
            <a:off x="1425751" y="2143116"/>
            <a:ext cx="7146777" cy="3536549"/>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19458" name="Picture 2"/>
          <p:cNvPicPr>
            <a:picLocks noChangeAspect="1" noChangeArrowheads="1"/>
          </p:cNvPicPr>
          <p:nvPr/>
        </p:nvPicPr>
        <p:blipFill>
          <a:blip r:embed="rId3"/>
          <a:srcRect/>
          <a:stretch>
            <a:fillRect/>
          </a:stretch>
        </p:blipFill>
        <p:spPr bwMode="auto">
          <a:xfrm>
            <a:off x="1466474" y="1462428"/>
            <a:ext cx="7215238" cy="5049338"/>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9" name="Picture 2"/>
          <p:cNvPicPr>
            <a:picLocks noChangeAspect="1" noChangeArrowheads="1"/>
          </p:cNvPicPr>
          <p:nvPr/>
        </p:nvPicPr>
        <p:blipFill>
          <a:blip r:embed="rId3"/>
          <a:srcRect/>
          <a:stretch>
            <a:fillRect/>
          </a:stretch>
        </p:blipFill>
        <p:spPr bwMode="auto">
          <a:xfrm>
            <a:off x="1428728" y="1500174"/>
            <a:ext cx="7277933" cy="5072098"/>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22530" name="Picture 2"/>
          <p:cNvPicPr>
            <a:picLocks noChangeAspect="1" noChangeArrowheads="1"/>
          </p:cNvPicPr>
          <p:nvPr/>
        </p:nvPicPr>
        <p:blipFill>
          <a:blip r:embed="rId3"/>
          <a:srcRect/>
          <a:stretch>
            <a:fillRect/>
          </a:stretch>
        </p:blipFill>
        <p:spPr bwMode="auto">
          <a:xfrm>
            <a:off x="1469672" y="1459230"/>
            <a:ext cx="7215238" cy="5122268"/>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21506" name="Picture 2"/>
          <p:cNvPicPr>
            <a:picLocks noChangeAspect="1" noChangeArrowheads="1"/>
          </p:cNvPicPr>
          <p:nvPr/>
        </p:nvPicPr>
        <p:blipFill>
          <a:blip r:embed="rId3"/>
          <a:srcRect/>
          <a:stretch>
            <a:fillRect/>
          </a:stretch>
        </p:blipFill>
        <p:spPr bwMode="auto">
          <a:xfrm>
            <a:off x="1359256" y="1500174"/>
            <a:ext cx="7427554" cy="5000660"/>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23554" name="Picture 2"/>
          <p:cNvPicPr>
            <a:picLocks noChangeAspect="1" noChangeArrowheads="1"/>
          </p:cNvPicPr>
          <p:nvPr/>
        </p:nvPicPr>
        <p:blipFill>
          <a:blip r:embed="rId3"/>
          <a:srcRect/>
          <a:stretch>
            <a:fillRect/>
          </a:stretch>
        </p:blipFill>
        <p:spPr bwMode="auto">
          <a:xfrm>
            <a:off x="1340444" y="1428736"/>
            <a:ext cx="7241738" cy="5091121"/>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24578" name="Picture 2"/>
          <p:cNvPicPr>
            <a:picLocks noChangeAspect="1" noChangeArrowheads="1"/>
          </p:cNvPicPr>
          <p:nvPr/>
        </p:nvPicPr>
        <p:blipFill>
          <a:blip r:embed="rId3"/>
          <a:srcRect/>
          <a:stretch>
            <a:fillRect/>
          </a:stretch>
        </p:blipFill>
        <p:spPr bwMode="auto">
          <a:xfrm>
            <a:off x="1466473" y="1500174"/>
            <a:ext cx="7162141" cy="5072098"/>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Introducción </a:t>
            </a:r>
          </a:p>
          <a:p>
            <a:pPr algn="ctr"/>
            <a:endParaRPr lang="es-ES" sz="1200" b="1" dirty="0">
              <a:solidFill>
                <a:schemeClr val="bg1"/>
              </a:solidFill>
            </a:endParaRPr>
          </a:p>
        </p:txBody>
      </p:sp>
      <p:sp>
        <p:nvSpPr>
          <p:cNvPr id="10" name="9 CuadroTexto"/>
          <p:cNvSpPr txBox="1"/>
          <p:nvPr/>
        </p:nvSpPr>
        <p:spPr>
          <a:xfrm>
            <a:off x="1214414" y="1344584"/>
            <a:ext cx="7715304" cy="5355312"/>
          </a:xfrm>
          <a:prstGeom prst="rect">
            <a:avLst/>
          </a:prstGeom>
          <a:solidFill>
            <a:schemeClr val="accent1"/>
          </a:solidFill>
        </p:spPr>
        <p:txBody>
          <a:bodyPr wrap="square" rtlCol="0">
            <a:spAutoFit/>
          </a:bodyPr>
          <a:lstStyle/>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p:txBody>
      </p:sp>
      <p:pic>
        <p:nvPicPr>
          <p:cNvPr id="4098" name="Picture 2"/>
          <p:cNvPicPr>
            <a:picLocks noChangeAspect="1" noChangeArrowheads="1"/>
          </p:cNvPicPr>
          <p:nvPr/>
        </p:nvPicPr>
        <p:blipFill>
          <a:blip r:embed="rId3"/>
          <a:srcRect/>
          <a:stretch>
            <a:fillRect/>
          </a:stretch>
        </p:blipFill>
        <p:spPr bwMode="auto">
          <a:xfrm>
            <a:off x="1643042" y="1571612"/>
            <a:ext cx="6893312" cy="4724409"/>
          </a:xfrm>
          <a:prstGeom prst="rect">
            <a:avLst/>
          </a:prstGeom>
          <a:noFill/>
          <a:ln w="9525">
            <a:noFill/>
            <a:miter lim="800000"/>
            <a:headEnd/>
            <a:tailEnd/>
          </a:ln>
          <a:effec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25602" name="Picture 2"/>
          <p:cNvPicPr>
            <a:picLocks noChangeAspect="1" noChangeArrowheads="1"/>
          </p:cNvPicPr>
          <p:nvPr/>
        </p:nvPicPr>
        <p:blipFill>
          <a:blip r:embed="rId3"/>
          <a:srcRect/>
          <a:stretch>
            <a:fillRect/>
          </a:stretch>
        </p:blipFill>
        <p:spPr bwMode="auto">
          <a:xfrm>
            <a:off x="1357290" y="1428736"/>
            <a:ext cx="7215238" cy="5169817"/>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26626" name="Picture 2"/>
          <p:cNvPicPr>
            <a:picLocks noChangeAspect="1" noChangeArrowheads="1"/>
          </p:cNvPicPr>
          <p:nvPr/>
        </p:nvPicPr>
        <p:blipFill>
          <a:blip r:embed="rId3"/>
          <a:srcRect/>
          <a:stretch>
            <a:fillRect/>
          </a:stretch>
        </p:blipFill>
        <p:spPr bwMode="auto">
          <a:xfrm>
            <a:off x="1456023" y="1489724"/>
            <a:ext cx="7204117" cy="5000660"/>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27650" name="Picture 2"/>
          <p:cNvPicPr>
            <a:picLocks noChangeAspect="1" noChangeArrowheads="1"/>
          </p:cNvPicPr>
          <p:nvPr/>
        </p:nvPicPr>
        <p:blipFill>
          <a:blip r:embed="rId3"/>
          <a:srcRect/>
          <a:stretch>
            <a:fillRect/>
          </a:stretch>
        </p:blipFill>
        <p:spPr bwMode="auto">
          <a:xfrm>
            <a:off x="1476924" y="1428735"/>
            <a:ext cx="7215238" cy="5144439"/>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28674" name="Picture 2"/>
          <p:cNvPicPr>
            <a:picLocks noChangeAspect="1" noChangeArrowheads="1"/>
          </p:cNvPicPr>
          <p:nvPr/>
        </p:nvPicPr>
        <p:blipFill>
          <a:blip r:embed="rId3"/>
          <a:srcRect/>
          <a:stretch>
            <a:fillRect/>
          </a:stretch>
        </p:blipFill>
        <p:spPr bwMode="auto">
          <a:xfrm>
            <a:off x="1480122" y="1500174"/>
            <a:ext cx="7128004" cy="5072098"/>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29698" name="Picture 2"/>
          <p:cNvPicPr>
            <a:picLocks noChangeAspect="1" noChangeArrowheads="1"/>
          </p:cNvPicPr>
          <p:nvPr/>
        </p:nvPicPr>
        <p:blipFill>
          <a:blip r:embed="rId3"/>
          <a:srcRect/>
          <a:stretch>
            <a:fillRect/>
          </a:stretch>
        </p:blipFill>
        <p:spPr bwMode="auto">
          <a:xfrm>
            <a:off x="1357290" y="1500174"/>
            <a:ext cx="7425062" cy="5072098"/>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30722" name="Picture 2"/>
          <p:cNvPicPr>
            <a:picLocks noChangeAspect="1" noChangeArrowheads="1"/>
          </p:cNvPicPr>
          <p:nvPr/>
        </p:nvPicPr>
        <p:blipFill>
          <a:blip r:embed="rId3"/>
          <a:srcRect/>
          <a:stretch>
            <a:fillRect/>
          </a:stretch>
        </p:blipFill>
        <p:spPr bwMode="auto">
          <a:xfrm>
            <a:off x="1452826" y="1500174"/>
            <a:ext cx="7235674" cy="5072098"/>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31746" name="Picture 2"/>
          <p:cNvPicPr>
            <a:picLocks noChangeAspect="1" noChangeArrowheads="1"/>
          </p:cNvPicPr>
          <p:nvPr/>
        </p:nvPicPr>
        <p:blipFill>
          <a:blip r:embed="rId3"/>
          <a:srcRect/>
          <a:stretch>
            <a:fillRect/>
          </a:stretch>
        </p:blipFill>
        <p:spPr bwMode="auto">
          <a:xfrm>
            <a:off x="1439178" y="1431934"/>
            <a:ext cx="7286676" cy="5120896"/>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32770" name="Picture 2"/>
          <p:cNvPicPr>
            <a:picLocks noChangeAspect="1" noChangeArrowheads="1"/>
          </p:cNvPicPr>
          <p:nvPr/>
        </p:nvPicPr>
        <p:blipFill>
          <a:blip r:embed="rId3"/>
          <a:srcRect/>
          <a:stretch>
            <a:fillRect/>
          </a:stretch>
        </p:blipFill>
        <p:spPr bwMode="auto">
          <a:xfrm>
            <a:off x="1466473" y="1472878"/>
            <a:ext cx="7191395" cy="5072098"/>
          </a:xfrm>
          <a:prstGeom prst="rect">
            <a:avLst/>
          </a:prstGeom>
          <a:noFill/>
          <a:ln w="9525">
            <a:no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33794" name="Picture 2"/>
          <p:cNvPicPr>
            <a:picLocks noChangeAspect="1" noChangeArrowheads="1"/>
          </p:cNvPicPr>
          <p:nvPr/>
        </p:nvPicPr>
        <p:blipFill>
          <a:blip r:embed="rId3"/>
          <a:srcRect/>
          <a:stretch>
            <a:fillRect/>
          </a:stretch>
        </p:blipFill>
        <p:spPr bwMode="auto">
          <a:xfrm>
            <a:off x="1302698" y="1459230"/>
            <a:ext cx="7526994" cy="5072098"/>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34818" name="Picture 2"/>
          <p:cNvPicPr>
            <a:picLocks noChangeAspect="1" noChangeArrowheads="1"/>
          </p:cNvPicPr>
          <p:nvPr/>
        </p:nvPicPr>
        <p:blipFill>
          <a:blip r:embed="rId3"/>
          <a:srcRect/>
          <a:stretch>
            <a:fillRect/>
          </a:stretch>
        </p:blipFill>
        <p:spPr bwMode="auto">
          <a:xfrm>
            <a:off x="1313148" y="1401440"/>
            <a:ext cx="7481468" cy="5210185"/>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Introducción </a:t>
            </a:r>
          </a:p>
          <a:p>
            <a:pPr algn="ctr"/>
            <a:endParaRPr lang="es-ES" sz="1200" b="1" dirty="0">
              <a:solidFill>
                <a:schemeClr val="bg1"/>
              </a:solidFill>
            </a:endParaRPr>
          </a:p>
        </p:txBody>
      </p:sp>
      <p:sp>
        <p:nvSpPr>
          <p:cNvPr id="10" name="9 CuadroTexto"/>
          <p:cNvSpPr txBox="1"/>
          <p:nvPr/>
        </p:nvSpPr>
        <p:spPr>
          <a:xfrm>
            <a:off x="1214414" y="1344584"/>
            <a:ext cx="7715304" cy="5386090"/>
          </a:xfrm>
          <a:prstGeom prst="rect">
            <a:avLst/>
          </a:prstGeom>
          <a:solidFill>
            <a:schemeClr val="accent1"/>
          </a:solidFill>
        </p:spPr>
        <p:txBody>
          <a:bodyPr wrap="square" rtlCol="0">
            <a:spAutoFit/>
          </a:bodyPr>
          <a:lstStyle/>
          <a:p>
            <a:pPr algn="just"/>
            <a:r>
              <a:rPr lang="es-ES" sz="2000" b="1" dirty="0">
                <a:solidFill>
                  <a:schemeClr val="bg1"/>
                </a:solidFill>
              </a:rPr>
              <a:t>¿Para qué se usa?</a:t>
            </a:r>
          </a:p>
          <a:p>
            <a:pPr algn="just"/>
            <a:endParaRPr lang="es-ES" dirty="0">
              <a:solidFill>
                <a:schemeClr val="bg1"/>
              </a:solidFill>
            </a:endParaRPr>
          </a:p>
          <a:p>
            <a:pPr algn="just"/>
            <a:r>
              <a:rPr lang="es-ES" b="1" dirty="0">
                <a:solidFill>
                  <a:schemeClr val="bg1"/>
                </a:solidFill>
              </a:rPr>
              <a:t>Tiene varios usos importantes en el desarrollo web:</a:t>
            </a:r>
          </a:p>
          <a:p>
            <a:pPr algn="just"/>
            <a:endParaRPr lang="es-ES" dirty="0">
              <a:solidFill>
                <a:schemeClr val="bg1"/>
              </a:solidFill>
            </a:endParaRPr>
          </a:p>
          <a:p>
            <a:pPr algn="just"/>
            <a:r>
              <a:rPr lang="es-ES" b="1" dirty="0">
                <a:solidFill>
                  <a:srgbClr val="FFFF00"/>
                </a:solidFill>
              </a:rPr>
              <a:t>Separar el contenido y el diseño: </a:t>
            </a:r>
            <a:r>
              <a:rPr lang="es-ES" dirty="0">
                <a:solidFill>
                  <a:schemeClr val="bg1"/>
                </a:solidFill>
              </a:rPr>
              <a:t>CSS permite separar el contenido de una página web (definido con HTML) de su presentación visual, permitiendo que los diseños sean reutilizados y modificados fácilmente en varias páginas web.</a:t>
            </a:r>
          </a:p>
          <a:p>
            <a:pPr algn="just"/>
            <a:endParaRPr lang="es-ES" dirty="0">
              <a:solidFill>
                <a:schemeClr val="bg1"/>
              </a:solidFill>
            </a:endParaRPr>
          </a:p>
          <a:p>
            <a:pPr algn="just"/>
            <a:r>
              <a:rPr lang="es-ES" b="1" dirty="0">
                <a:solidFill>
                  <a:srgbClr val="FFFF00"/>
                </a:solidFill>
              </a:rPr>
              <a:t>Crear diseños adaptativos: </a:t>
            </a:r>
            <a:r>
              <a:rPr lang="es-ES" dirty="0">
                <a:solidFill>
                  <a:schemeClr val="bg1"/>
                </a:solidFill>
              </a:rPr>
              <a:t>CSS permite crear diseños adaptativos, adaptando el diseño de una página web a diferentes tamaños de pantalla, lo que permite una mejor experiencia de usuario en dispositivos móviles y diferentes tamaños de pantalla.</a:t>
            </a:r>
          </a:p>
          <a:p>
            <a:pPr algn="just"/>
            <a:endParaRPr lang="es-ES" dirty="0">
              <a:solidFill>
                <a:schemeClr val="bg1"/>
              </a:solidFill>
            </a:endParaRPr>
          </a:p>
          <a:p>
            <a:pPr algn="just"/>
            <a:r>
              <a:rPr lang="es-ES" b="1" dirty="0">
                <a:solidFill>
                  <a:srgbClr val="FFFF00"/>
                </a:solidFill>
              </a:rPr>
              <a:t>Mejorar la accesibilidad: </a:t>
            </a:r>
            <a:r>
              <a:rPr lang="es-ES" dirty="0">
                <a:solidFill>
                  <a:schemeClr val="bg1"/>
                </a:solidFill>
              </a:rPr>
              <a:t>CSS permite mejorar la accesibilidad de una página web para personas con discapacidades, especificando por ejemplo tamaños de letra más grande, colores de fondo y letra de contraste, entre otros.</a:t>
            </a:r>
          </a:p>
          <a:p>
            <a:pPr algn="just"/>
            <a:endParaRPr lang="es-ES" dirty="0">
              <a:solidFill>
                <a:schemeClr val="bg1"/>
              </a:solidFill>
            </a:endParaRPr>
          </a:p>
          <a:p>
            <a:pPr algn="just"/>
            <a:endParaRPr lang="es-ES" dirty="0">
              <a:solidFill>
                <a:schemeClr val="bg1"/>
              </a:solidFill>
            </a:endParaRPr>
          </a:p>
          <a:p>
            <a:pPr algn="just"/>
            <a:endParaRPr lang="es-ES" dirty="0">
              <a:solidFill>
                <a:schemeClr val="bg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35842" name="Picture 2"/>
          <p:cNvPicPr>
            <a:picLocks noChangeAspect="1" noChangeArrowheads="1"/>
          </p:cNvPicPr>
          <p:nvPr/>
        </p:nvPicPr>
        <p:blipFill>
          <a:blip r:embed="rId3"/>
          <a:srcRect/>
          <a:stretch>
            <a:fillRect/>
          </a:stretch>
        </p:blipFill>
        <p:spPr bwMode="auto">
          <a:xfrm>
            <a:off x="1357289" y="1500174"/>
            <a:ext cx="7240273" cy="5072098"/>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36866" name="Picture 2"/>
          <p:cNvPicPr>
            <a:picLocks noChangeAspect="1" noChangeArrowheads="1"/>
          </p:cNvPicPr>
          <p:nvPr/>
        </p:nvPicPr>
        <p:blipFill>
          <a:blip r:embed="rId3"/>
          <a:srcRect/>
          <a:stretch>
            <a:fillRect/>
          </a:stretch>
        </p:blipFill>
        <p:spPr bwMode="auto">
          <a:xfrm>
            <a:off x="1357290" y="1500174"/>
            <a:ext cx="7454650" cy="5072098"/>
          </a:xfrm>
          <a:prstGeom prst="rect">
            <a:avLst/>
          </a:prstGeom>
          <a:noFill/>
          <a:ln w="9525">
            <a:noFill/>
            <a:miter lim="800000"/>
            <a:headEnd/>
            <a:tailEnd/>
          </a:ln>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9" name="Picture 2"/>
          <p:cNvPicPr>
            <a:picLocks noChangeAspect="1" noChangeArrowheads="1"/>
          </p:cNvPicPr>
          <p:nvPr/>
        </p:nvPicPr>
        <p:blipFill>
          <a:blip r:embed="rId3"/>
          <a:srcRect/>
          <a:stretch>
            <a:fillRect/>
          </a:stretch>
        </p:blipFill>
        <p:spPr bwMode="auto">
          <a:xfrm>
            <a:off x="1367740" y="1428736"/>
            <a:ext cx="7353546" cy="5143536"/>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38914" name="Picture 2"/>
          <p:cNvPicPr>
            <a:picLocks noChangeAspect="1" noChangeArrowheads="1"/>
          </p:cNvPicPr>
          <p:nvPr/>
        </p:nvPicPr>
        <p:blipFill>
          <a:blip r:embed="rId3"/>
          <a:srcRect/>
          <a:stretch>
            <a:fillRect/>
          </a:stretch>
        </p:blipFill>
        <p:spPr bwMode="auto">
          <a:xfrm>
            <a:off x="1357290" y="1500174"/>
            <a:ext cx="7443316" cy="5000660"/>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39938" name="Picture 2"/>
          <p:cNvPicPr>
            <a:picLocks noChangeAspect="1" noChangeArrowheads="1"/>
          </p:cNvPicPr>
          <p:nvPr/>
        </p:nvPicPr>
        <p:blipFill>
          <a:blip r:embed="rId3"/>
          <a:srcRect/>
          <a:stretch>
            <a:fillRect/>
          </a:stretch>
        </p:blipFill>
        <p:spPr bwMode="auto">
          <a:xfrm>
            <a:off x="1428728" y="1500174"/>
            <a:ext cx="7119040" cy="5000660"/>
          </a:xfrm>
          <a:prstGeom prst="rect">
            <a:avLst/>
          </a:prstGeom>
          <a:noFill/>
          <a:ln w="9525">
            <a:noFill/>
            <a:miter lim="800000"/>
            <a:headEnd/>
            <a:tailEnd/>
          </a:ln>
          <a:effectLst/>
        </p:spPr>
      </p:pic>
      <p:sp>
        <p:nvSpPr>
          <p:cNvPr id="9" name="8 Cerrar llave"/>
          <p:cNvSpPr/>
          <p:nvPr/>
        </p:nvSpPr>
        <p:spPr>
          <a:xfrm>
            <a:off x="7289842" y="3401704"/>
            <a:ext cx="45719" cy="107157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 name="11 CuadroTexto"/>
          <p:cNvSpPr txBox="1"/>
          <p:nvPr/>
        </p:nvSpPr>
        <p:spPr>
          <a:xfrm>
            <a:off x="7429520" y="3429000"/>
            <a:ext cx="857256" cy="900246"/>
          </a:xfrm>
          <a:prstGeom prst="rect">
            <a:avLst/>
          </a:prstGeom>
          <a:noFill/>
        </p:spPr>
        <p:txBody>
          <a:bodyPr wrap="square" rtlCol="0">
            <a:spAutoFit/>
          </a:bodyPr>
          <a:lstStyle/>
          <a:p>
            <a:r>
              <a:rPr lang="es-ES" sz="1050" dirty="0" err="1"/>
              <a:t>Stretch</a:t>
            </a:r>
            <a:r>
              <a:rPr lang="es-ES" sz="1050" dirty="0"/>
              <a:t>, hace que se ajuste a todo el espacio</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40962" name="Picture 2"/>
          <p:cNvPicPr>
            <a:picLocks noChangeAspect="1" noChangeArrowheads="1"/>
          </p:cNvPicPr>
          <p:nvPr/>
        </p:nvPicPr>
        <p:blipFill>
          <a:blip r:embed="rId3"/>
          <a:srcRect/>
          <a:stretch>
            <a:fillRect/>
          </a:stretch>
        </p:blipFill>
        <p:spPr bwMode="auto">
          <a:xfrm>
            <a:off x="1357289" y="1571611"/>
            <a:ext cx="7401509" cy="5000661"/>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41986" name="Picture 2"/>
          <p:cNvPicPr>
            <a:picLocks noChangeAspect="1" noChangeArrowheads="1"/>
          </p:cNvPicPr>
          <p:nvPr/>
        </p:nvPicPr>
        <p:blipFill>
          <a:blip r:embed="rId3"/>
          <a:srcRect/>
          <a:stretch>
            <a:fillRect/>
          </a:stretch>
        </p:blipFill>
        <p:spPr bwMode="auto">
          <a:xfrm>
            <a:off x="1357290" y="1428736"/>
            <a:ext cx="7380683" cy="5214974"/>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43010" name="Picture 2"/>
          <p:cNvPicPr>
            <a:picLocks noChangeAspect="1" noChangeArrowheads="1"/>
          </p:cNvPicPr>
          <p:nvPr/>
        </p:nvPicPr>
        <p:blipFill>
          <a:blip r:embed="rId3"/>
          <a:srcRect/>
          <a:stretch>
            <a:fillRect/>
          </a:stretch>
        </p:blipFill>
        <p:spPr bwMode="auto">
          <a:xfrm>
            <a:off x="1411882" y="1500174"/>
            <a:ext cx="7233762" cy="5072098"/>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44034" name="Picture 2"/>
          <p:cNvPicPr>
            <a:picLocks noChangeAspect="1" noChangeArrowheads="1"/>
          </p:cNvPicPr>
          <p:nvPr/>
        </p:nvPicPr>
        <p:blipFill>
          <a:blip r:embed="rId3"/>
          <a:srcRect/>
          <a:stretch>
            <a:fillRect/>
          </a:stretch>
        </p:blipFill>
        <p:spPr bwMode="auto">
          <a:xfrm>
            <a:off x="1510616" y="1571612"/>
            <a:ext cx="6919514" cy="4905383"/>
          </a:xfrm>
          <a:prstGeom prst="rect">
            <a:avLst/>
          </a:prstGeom>
          <a:noFill/>
          <a:ln w="9525">
            <a:noFill/>
            <a:miter lim="800000"/>
            <a:headEnd/>
            <a:tailEnd/>
          </a:ln>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 Grupo"/>
          <p:cNvGrpSpPr/>
          <p:nvPr/>
        </p:nvGrpSpPr>
        <p:grpSpPr>
          <a:xfrm>
            <a:off x="0" y="0"/>
            <a:ext cx="9144000" cy="6858000"/>
            <a:chOff x="0" y="0"/>
            <a:chExt cx="9144000" cy="6858000"/>
          </a:xfrm>
        </p:grpSpPr>
        <p:pic>
          <p:nvPicPr>
            <p:cNvPr id="2" name="1 Imagen" descr="Redes sociales 2.0 y gestión curricular mar moreno.png"/>
            <p:cNvPicPr>
              <a:picLocks noChangeAspect="1"/>
            </p:cNvPicPr>
            <p:nvPr/>
          </p:nvPicPr>
          <p:blipFill>
            <a:blip r:embed="rId2"/>
            <a:stretch>
              <a:fillRect/>
            </a:stretch>
          </p:blipFill>
          <p:spPr>
            <a:xfrm>
              <a:off x="0" y="763524"/>
              <a:ext cx="9144000" cy="6094476"/>
            </a:xfrm>
            <a:prstGeom prst="rect">
              <a:avLst/>
            </a:prstGeom>
          </p:spPr>
        </p:pic>
        <p:sp>
          <p:nvSpPr>
            <p:cNvPr id="4" name="3 Rectángulo"/>
            <p:cNvSpPr/>
            <p:nvPr/>
          </p:nvSpPr>
          <p:spPr>
            <a:xfrm>
              <a:off x="0" y="0"/>
              <a:ext cx="9144000" cy="785813"/>
            </a:xfrm>
            <a:prstGeom prst="rect">
              <a:avLst/>
            </a:prstGeom>
            <a:solidFill>
              <a:schemeClr val="accent1">
                <a:lumMod val="50000"/>
              </a:schemeClr>
            </a:solidFill>
            <a:ln>
              <a:solidFill>
                <a:srgbClr val="3354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grpSp>
      <p:sp>
        <p:nvSpPr>
          <p:cNvPr id="7" name="CuadroTexto 1"/>
          <p:cNvSpPr txBox="1">
            <a:spLocks noChangeArrowheads="1"/>
          </p:cNvSpPr>
          <p:nvPr/>
        </p:nvSpPr>
        <p:spPr bwMode="auto">
          <a:xfrm flipH="1">
            <a:off x="0" y="187017"/>
            <a:ext cx="9144000" cy="523875"/>
          </a:xfrm>
          <a:prstGeom prst="rect">
            <a:avLst/>
          </a:prstGeom>
          <a:noFill/>
          <a:ln w="9525">
            <a:noFill/>
            <a:miter lim="800000"/>
            <a:headEnd/>
            <a:tailEnd/>
          </a:ln>
        </p:spPr>
        <p:txBody>
          <a:bodyPr>
            <a:spAutoFit/>
          </a:bodyPr>
          <a:lstStyle/>
          <a:p>
            <a:pPr algn="ctr"/>
            <a:r>
              <a:rPr lang="es-ES" sz="2800" dirty="0">
                <a:solidFill>
                  <a:schemeClr val="bg1"/>
                </a:solidFill>
              </a:rPr>
              <a:t>UF1303 Elaboración de hojas de estilo</a:t>
            </a:r>
          </a:p>
        </p:txBody>
      </p:sp>
      <p:sp>
        <p:nvSpPr>
          <p:cNvPr id="11" name="10 CuadroTexto"/>
          <p:cNvSpPr txBox="1"/>
          <p:nvPr/>
        </p:nvSpPr>
        <p:spPr>
          <a:xfrm>
            <a:off x="1214414" y="785794"/>
            <a:ext cx="7715304" cy="646331"/>
          </a:xfrm>
          <a:prstGeom prst="rect">
            <a:avLst/>
          </a:prstGeom>
          <a:noFill/>
        </p:spPr>
        <p:txBody>
          <a:bodyPr wrap="square" rtlCol="0">
            <a:spAutoFit/>
          </a:bodyPr>
          <a:lstStyle/>
          <a:p>
            <a:pPr algn="ctr"/>
            <a:r>
              <a:rPr lang="es-ES" sz="2400" b="1" dirty="0">
                <a:solidFill>
                  <a:schemeClr val="bg1"/>
                </a:solidFill>
              </a:rPr>
              <a:t>CSS (</a:t>
            </a:r>
            <a:r>
              <a:rPr lang="es-ES" sz="2400" b="1" dirty="0" err="1">
                <a:solidFill>
                  <a:schemeClr val="bg1"/>
                </a:solidFill>
              </a:rPr>
              <a:t>Cascading</a:t>
            </a:r>
            <a:r>
              <a:rPr lang="es-ES" sz="2400" b="1" dirty="0">
                <a:solidFill>
                  <a:schemeClr val="bg1"/>
                </a:solidFill>
              </a:rPr>
              <a:t> Style </a:t>
            </a:r>
            <a:r>
              <a:rPr lang="es-ES" sz="2400" b="1" dirty="0" err="1">
                <a:solidFill>
                  <a:schemeClr val="bg1"/>
                </a:solidFill>
              </a:rPr>
              <a:t>Sheets</a:t>
            </a:r>
            <a:r>
              <a:rPr lang="es-ES" sz="2400" b="1" dirty="0">
                <a:solidFill>
                  <a:schemeClr val="bg1"/>
                </a:solidFill>
              </a:rPr>
              <a:t>) - Componentes</a:t>
            </a:r>
          </a:p>
          <a:p>
            <a:pPr algn="ctr"/>
            <a:endParaRPr lang="es-ES" sz="1200" b="1" dirty="0">
              <a:solidFill>
                <a:schemeClr val="bg1"/>
              </a:solidFill>
            </a:endParaRPr>
          </a:p>
        </p:txBody>
      </p:sp>
      <p:sp>
        <p:nvSpPr>
          <p:cNvPr id="10" name="9 CuadroTexto"/>
          <p:cNvSpPr txBox="1"/>
          <p:nvPr/>
        </p:nvSpPr>
        <p:spPr>
          <a:xfrm>
            <a:off x="1214414" y="1341767"/>
            <a:ext cx="7715304" cy="5324535"/>
          </a:xfrm>
          <a:prstGeom prst="rect">
            <a:avLst/>
          </a:prstGeom>
          <a:solidFill>
            <a:schemeClr val="accent1"/>
          </a:solidFill>
        </p:spPr>
        <p:txBody>
          <a:bodyPr wrap="square" rtlCol="0">
            <a:spAutoFit/>
          </a:bodyPr>
          <a:lstStyle/>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p:txBody>
      </p:sp>
      <p:pic>
        <p:nvPicPr>
          <p:cNvPr id="45058" name="Picture 2"/>
          <p:cNvPicPr>
            <a:picLocks noChangeAspect="1" noChangeArrowheads="1"/>
          </p:cNvPicPr>
          <p:nvPr/>
        </p:nvPicPr>
        <p:blipFill>
          <a:blip r:embed="rId3"/>
          <a:srcRect/>
          <a:stretch>
            <a:fillRect/>
          </a:stretch>
        </p:blipFill>
        <p:spPr bwMode="auto">
          <a:xfrm>
            <a:off x="1428727" y="1500174"/>
            <a:ext cx="7267583" cy="5072098"/>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FC7312689F74D4D9A632A951F78F454" ma:contentTypeVersion="14" ma:contentTypeDescription="Crear nuevo documento." ma:contentTypeScope="" ma:versionID="43b6e8bf8b39294123c1d01d7fe99fe6">
  <xsd:schema xmlns:xsd="http://www.w3.org/2001/XMLSchema" xmlns:xs="http://www.w3.org/2001/XMLSchema" xmlns:p="http://schemas.microsoft.com/office/2006/metadata/properties" xmlns:ns2="692b7361-d31d-439c-aa50-f03cade677a6" xmlns:ns3="abd59989-f4ff-42cf-9479-8a64054a0e26" targetNamespace="http://schemas.microsoft.com/office/2006/metadata/properties" ma:root="true" ma:fieldsID="45e4d87dcb30766d8f40b4f21e74fac7" ns2:_="" ns3:_="">
    <xsd:import namespace="692b7361-d31d-439c-aa50-f03cade677a6"/>
    <xsd:import namespace="abd59989-f4ff-42cf-9479-8a64054a0e2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2b7361-d31d-439c-aa50-f03cade677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ad525936-8577-4bd1-9251-ead9a28df16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bd59989-f4ff-42cf-9479-8a64054a0e2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fd5afd4-0521-480e-ac5c-8bb28e95f7a5}" ma:internalName="TaxCatchAll" ma:showField="CatchAllData" ma:web="abd59989-f4ff-42cf-9479-8a64054a0e26">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75CEFD-0F57-4FBC-AD7D-1926FC942B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2b7361-d31d-439c-aa50-f03cade677a6"/>
    <ds:schemaRef ds:uri="abd59989-f4ff-42cf-9479-8a64054a0e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F7E0E69-826C-4AF0-9F83-1C724F732DF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19654</TotalTime>
  <Words>3726</Words>
  <Application>Microsoft Office PowerPoint</Application>
  <PresentationFormat>Presentación en pantalla (4:3)</PresentationFormat>
  <Paragraphs>1914</Paragraphs>
  <Slides>121</Slides>
  <Notes>0</Notes>
  <HiddenSlides>0</HiddenSlides>
  <MMClips>0</MMClips>
  <ScaleCrop>false</ScaleCrop>
  <HeadingPairs>
    <vt:vector size="4" baseType="variant">
      <vt:variant>
        <vt:lpstr>Tema</vt:lpstr>
      </vt:variant>
      <vt:variant>
        <vt:i4>1</vt:i4>
      </vt:variant>
      <vt:variant>
        <vt:lpstr>Títulos de diapositiva</vt:lpstr>
      </vt:variant>
      <vt:variant>
        <vt:i4>121</vt:i4>
      </vt:variant>
    </vt:vector>
  </HeadingPairs>
  <TitlesOfParts>
    <vt:vector size="122"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 Moreno</dc:creator>
  <cp:lastModifiedBy>Mar Moreno </cp:lastModifiedBy>
  <cp:revision>198</cp:revision>
  <dcterms:created xsi:type="dcterms:W3CDTF">2024-03-05T10:01:19Z</dcterms:created>
  <dcterms:modified xsi:type="dcterms:W3CDTF">2025-03-11T14:01:30Z</dcterms:modified>
</cp:coreProperties>
</file>